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71" r:id="rId5"/>
    <p:sldId id="270" r:id="rId6"/>
    <p:sldId id="272" r:id="rId7"/>
    <p:sldId id="273" r:id="rId8"/>
    <p:sldId id="274" r:id="rId9"/>
    <p:sldId id="275" r:id="rId10"/>
    <p:sldId id="276" r:id="rId11"/>
    <p:sldId id="287" r:id="rId12"/>
    <p:sldId id="260" r:id="rId13"/>
    <p:sldId id="28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C2A7"/>
    <a:srgbClr val="000000"/>
    <a:srgbClr val="F4D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94660"/>
  </p:normalViewPr>
  <p:slideViewPr>
    <p:cSldViewPr snapToGrid="0" showGuides="1">
      <p:cViewPr varScale="1">
        <p:scale>
          <a:sx n="77" d="100"/>
          <a:sy n="77" d="100"/>
        </p:scale>
        <p:origin x="806" y="5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2" d="100"/>
          <a:sy n="62" d="100"/>
        </p:scale>
        <p:origin x="3154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08D56-A3EA-4F04-B97D-BFE4EE6AC673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BBA80-D738-495B-855D-DB2033D9C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993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970530" algn="ctr"/>
            <a:r>
              <a:rPr lang="ru-RU" sz="1400" b="1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Август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970530"/>
            <a:r>
              <a:rPr lang="ru-RU" sz="140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Собираем в августе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970530"/>
            <a:r>
              <a:rPr lang="ru-RU" sz="140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Урожай плодов.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970530"/>
            <a:r>
              <a:rPr lang="ru-RU" sz="140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 людям радости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970530"/>
            <a:r>
              <a:rPr lang="ru-RU" sz="140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всех трудов.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970530"/>
            <a:r>
              <a:rPr lang="ru-RU" sz="140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Солнце над просторными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970530"/>
            <a:r>
              <a:rPr lang="ru-RU" sz="140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Нивами стоит.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970530"/>
            <a:r>
              <a:rPr lang="ru-RU" sz="140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подсолнух зернами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970530"/>
            <a:r>
              <a:rPr lang="ru-RU" sz="140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Черными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970530"/>
            <a:r>
              <a:rPr lang="ru-RU" sz="140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Набит</a:t>
            </a:r>
            <a:r>
              <a:rPr lang="ru-RU" sz="1400" i="1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Самуил Маршак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940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лесных солнечных опушках загораются в зеленой траве алые огоньки сладкой-пресладкой, душистой ягоды – земляники. Поэтому и называют июнь «земляничником».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562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Собираем в августе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Урожай плодов.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 людям радости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всех трудов.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Солнце над просторными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Нивами стоит.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подсолнух зернами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Черными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Набит.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902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новых встреч.</a:t>
            </a:r>
            <a:endParaRPr lang="ru-R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394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574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970530" algn="ctr"/>
            <a:r>
              <a:rPr lang="ru-RU" sz="1600" b="1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Август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970530"/>
            <a:r>
              <a:rPr lang="ru-RU" sz="160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Собираем в августе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970530"/>
            <a:r>
              <a:rPr lang="ru-RU" sz="160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Урожай плодов.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970530"/>
            <a:r>
              <a:rPr lang="ru-RU" sz="160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 людям радости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970530"/>
            <a:r>
              <a:rPr lang="ru-RU" sz="160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всех трудов.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970530"/>
            <a:r>
              <a:rPr lang="ru-RU" sz="160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Солнце над просторными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970530"/>
            <a:r>
              <a:rPr lang="ru-RU" sz="160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Нивами стоит.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970530"/>
            <a:r>
              <a:rPr lang="ru-RU" sz="160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подсолнух зернами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970530"/>
            <a:r>
              <a:rPr lang="ru-RU" sz="160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Черными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970530"/>
            <a:r>
              <a:rPr lang="ru-RU" sz="160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Набит</a:t>
            </a:r>
            <a:r>
              <a:rPr lang="ru-RU" sz="1600" i="1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Самуил Маршак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126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Август – последний летний месяц. Красное лето идет на убыль.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266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34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Дни становятся короче. Солнышко еще ласкает своими теплыми лучами, но в полдень поднимается уже не так высоко. Дожди в августе не редкость.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Тучи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Шли над желтыми полями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Тучи, полные дождем,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Тучи стукнулись боками –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Загремел сердито гром.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972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Август самый щедрый, богатый месяц в году: в садах созревают яблоки, груши, сливы, в огородах – морковь, свекла, лук.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017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340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полях наливаются спелостью колосья ржи и пшеницы, а в лесах много грибов, ягод и орехов. Поэтому и зовут август в народе «хлебосолом».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Август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Вот и близко завершенье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Летней солнечной поры.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Щедрый август, в утешенье,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Преподносит нам дары.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Полон лес грибов и ягод.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Сколько хочешь, собирай!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Мёд душистый сладок, сладок.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Жнут пшеницы урожай.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735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конце августа появляются на деревьях первые желтые листочки – приметы ранней осени, а на солнце поблескивают легкие серебряные нити паутины.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238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конце августа жизнь в лесу постепенно замирает. Смолкают птичьи голоса. Молодняк ведет самостоятельную жизнь. Старые птицы перед началом осени линяют. Животные: ежик, белка, барсук – начинают делать запасы в свои лесные кладовые.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283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Август – праздник жатвы. Убирают с полей рожь, пшеницу, овес. В садах снимают с веток румяные наливные  яблоки, укладывают их в корзины.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151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73E76-2086-4026-965E-3C5B741444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F20F89-492B-4E42-9D2B-78BD14259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0AC813-F4B7-4869-91D1-D7F237AF1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A906-0897-4B64-AF00-E071B5F30B49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4D8969-61A3-4AF4-8320-A79A8741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792EDC-50FD-4E57-B333-D6F449FCA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765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D08EAA-8DB4-4476-9C95-E2A01C5AB6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5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A9C51-68FC-4507-9A06-52CE8ED87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84573D-4887-4B77-8F15-A3DD8287B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5E3E30-5655-4F4A-83C3-1E07E3E75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7193AF-78F7-401F-8C06-FDE9B6719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A906-0897-4B64-AF00-E071B5F30B49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336E5F-D79D-4BAD-85A5-345E68E87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4174E2-69A8-4F1B-BFFE-3DEE52456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616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36EB0-67D4-40CB-BE0D-23780D8D3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37D1FF-704B-4110-8106-D9C4FDA67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F40663-D57B-4639-938F-155A23CAE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A5A38A-3008-47DD-A862-4AE06F3AE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A906-0897-4B64-AF00-E071B5F30B49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7F0E35-10F6-4202-B85D-88283D929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EDF214-5C43-444B-B177-6F0E3850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074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3B89A0-48DF-4238-9FE6-124902D8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3DF9DC-25F8-4511-9553-2BF460A46C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509956-D88C-4339-B2E4-5539AAF1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A906-0897-4B64-AF00-E071B5F30B49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E4240-C0AD-43C8-ADE3-1EA77A8DA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CD903-7F0F-4CF3-B806-096F2BB17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539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B29A4D6-91EB-4B71-BC1B-205307F59A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E68616-AC62-413C-9E72-3734242E0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8D0ED1-427D-4CB3-B0F3-CD125EBF5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A906-0897-4B64-AF00-E071B5F30B49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4A3312-09A9-417B-86E7-380222904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87220A-7E28-40AE-AD99-CAB12F1B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735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8E7D1-440E-4CC1-A8D3-749083C38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25A02C-B600-4A83-82F2-64A0A1D7F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3162B7-6C4A-4ED8-A4A5-06E346336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A906-0897-4B64-AF00-E071B5F30B49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3D4361-0A27-4733-944F-7900AC09E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2324E6-CAE7-4306-A70C-6DB2A872B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70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6432B3-3623-4C95-89BF-0C6E5499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56F7CB-BD0B-4618-8304-1B7BC1B59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5B60A8-35E5-4234-BE23-7A6F13CB4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A906-0897-4B64-AF00-E071B5F30B49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A61A54-45A3-41BB-9298-6E79C41AE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F3C7C2-9DF1-4023-ACBC-D246F789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626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07527-A798-4DB4-A411-18F351F45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C182AC-9AFB-4689-AFEC-09B62078B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EB636A-4281-401A-B0CD-A87575AEB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E273F7-D056-4CD4-9897-CAE6DB067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A906-0897-4B64-AF00-E071B5F30B49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BA5F6C-FC82-417C-9DFE-657A5A173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A723C4-8E2E-48F4-A14F-8AA684F7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405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A5D80A-E13C-430E-B873-CB2403C90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6FDAD5-87DF-4617-9183-759FE80CC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CF3E9D-C408-4666-9BA3-D2C6B4757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4D5D690-CCAA-471E-B96B-5D1C65EE84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049BEAB-0B17-4974-AD90-415C512C9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B71738-918D-4BE9-8502-E85423889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A906-0897-4B64-AF00-E071B5F30B49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532128-93EA-4913-95B4-6087FC8BD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A7AAE9-73D4-465E-802D-857A5C5C5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673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2F186-A8FF-4FE6-8B7F-46C6687F1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140F9D-FB24-4102-8FDA-61B7379F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A906-0897-4B64-AF00-E071B5F30B49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2F3DB3-B54D-4AF2-8516-6E3F45935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AC9CCB-6FB7-44EC-96BE-6AECD9CD0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016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54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F8EA20-680B-4118-B39E-D989323A71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704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68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9C73A-BF15-42B7-A94D-481A31769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483006-5398-471E-943F-BEC961E26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A906-0897-4B64-AF00-E071B5F30B49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DF817F-450F-4815-8838-194388A2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FFA160-DCBB-47CE-91D0-D1383F45E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583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C59BBA-DFD0-4B8B-BAA0-A9B2F200B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7FBD68-ABB8-481B-89A5-B8AFC05EE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689363-73C3-4891-8723-09F89FA7B7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BA906-0897-4B64-AF00-E071B5F30B49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EE8EDD-30C0-4343-8C9D-3AF1F1A324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C050AA-5961-49A8-9607-781243C54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58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2" r:id="rId9"/>
    <p:sldLayoutId id="2147483660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gif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jpg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jpg"/><Relationship Id="rId5" Type="http://schemas.openxmlformats.org/officeDocument/2006/relationships/image" Target="../media/image3.gif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g"/><Relationship Id="rId5" Type="http://schemas.openxmlformats.org/officeDocument/2006/relationships/image" Target="../media/image3.gif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gif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jpg"/><Relationship Id="rId5" Type="http://schemas.openxmlformats.org/officeDocument/2006/relationships/image" Target="../media/image3.gif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gif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jpg"/><Relationship Id="rId5" Type="http://schemas.openxmlformats.org/officeDocument/2006/relationships/image" Target="../media/image3.gif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gif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01F35A-F3CE-4533-BCBB-85BDDEEF3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7150"/>
            <a:ext cx="121920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3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6" y="403942"/>
            <a:ext cx="10793047" cy="6454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8BC3CE-08C8-4DCF-A5EF-1189350E4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2506" y="1003799"/>
            <a:ext cx="7286988" cy="48504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46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6" y="403942"/>
            <a:ext cx="10793047" cy="64540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07F5D5C-CBF4-44EC-8653-6E55D768DDD4}"/>
              </a:ext>
            </a:extLst>
          </p:cNvPr>
          <p:cNvSpPr/>
          <p:nvPr/>
        </p:nvSpPr>
        <p:spPr>
          <a:xfrm>
            <a:off x="6718852" y="1023730"/>
            <a:ext cx="3906078" cy="4671392"/>
          </a:xfrm>
          <a:prstGeom prst="roundRect">
            <a:avLst/>
          </a:prstGeom>
          <a:solidFill>
            <a:srgbClr val="D7C2A7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Собираем в августе</a:t>
            </a:r>
          </a:p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Урожай плодов.</a:t>
            </a:r>
          </a:p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Много людям радости</a:t>
            </a:r>
          </a:p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После всех трудов.</a:t>
            </a:r>
          </a:p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Солнце над просторными</a:t>
            </a:r>
          </a:p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Нивами стоит.</a:t>
            </a:r>
          </a:p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подсолнух зернами</a:t>
            </a:r>
          </a:p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Черными набит.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CED399-A908-4F3F-B038-65D47D167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90" y="1023730"/>
            <a:ext cx="4606785" cy="307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72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4C3BD4-4AA5-4705-BD58-514B978BB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6" y="200906"/>
            <a:ext cx="10796607" cy="64561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8F8521-13AE-4A4E-A355-4F3CCA846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14" y="4698511"/>
            <a:ext cx="14238514" cy="2990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E3153B-0609-4579-8074-011E00F7C662}"/>
              </a:ext>
            </a:extLst>
          </p:cNvPr>
          <p:cNvSpPr txBox="1"/>
          <p:nvPr/>
        </p:nvSpPr>
        <p:spPr>
          <a:xfrm>
            <a:off x="6773517" y="1189993"/>
            <a:ext cx="4914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i="1" dirty="0">
                <a:solidFill>
                  <a:srgbClr val="002060"/>
                </a:solidFill>
              </a:rPr>
              <a:t>До новых встреч …</a:t>
            </a:r>
          </a:p>
        </p:txBody>
      </p:sp>
    </p:spTree>
    <p:extLst>
      <p:ext uri="{BB962C8B-B14F-4D97-AF65-F5344CB8AC3E}">
        <p14:creationId xmlns:p14="http://schemas.microsoft.com/office/powerpoint/2010/main" val="2452730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FFFAD8-6CAA-48E9-A94A-EF29D0610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0317" flipH="1">
            <a:off x="2232604" y="422449"/>
            <a:ext cx="7726792" cy="60918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8F8521-13AE-4A4E-A355-4F3CCA846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14" y="4698511"/>
            <a:ext cx="14238514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2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CEECC2-C98F-405F-A1A0-B35B15A76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67150"/>
            <a:ext cx="12314583" cy="299085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7B478C3-7AF9-4CDD-8886-B89B81ECCF18}"/>
              </a:ext>
            </a:extLst>
          </p:cNvPr>
          <p:cNvGrpSpPr/>
          <p:nvPr/>
        </p:nvGrpSpPr>
        <p:grpSpPr>
          <a:xfrm>
            <a:off x="2205317" y="285750"/>
            <a:ext cx="8401050" cy="6572250"/>
            <a:chOff x="4110309" y="641685"/>
            <a:chExt cx="6586368" cy="5192692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4E1F267-D588-46E1-8424-791F87416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1409">
              <a:off x="4110309" y="641685"/>
              <a:ext cx="6586368" cy="519269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170881-EAAF-45FF-A38B-09CDA95C3ED6}"/>
                </a:ext>
              </a:extLst>
            </p:cNvPr>
            <p:cNvSpPr txBox="1"/>
            <p:nvPr/>
          </p:nvSpPr>
          <p:spPr>
            <a:xfrm rot="534996">
              <a:off x="5849696" y="1510639"/>
              <a:ext cx="2312711" cy="204264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21593999" lon="1800000" rev="20400000"/>
                </a:camera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ru-RU" sz="9600" b="1" dirty="0">
                  <a:ln w="12700">
                    <a:solidFill>
                      <a:schemeClr val="bg1">
                        <a:lumMod val="50000"/>
                      </a:schemeClr>
                    </a:solidFill>
                  </a:ln>
                  <a:solidFill>
                    <a:srgbClr val="F4D616"/>
                  </a:solidFill>
                </a:rPr>
                <a:t>ЛЕТО </a:t>
              </a:r>
              <a:r>
                <a:rPr lang="ru-RU" sz="6600" b="1" dirty="0">
                  <a:ln w="12700">
                    <a:solidFill>
                      <a:schemeClr val="bg1">
                        <a:lumMod val="50000"/>
                      </a:schemeClr>
                    </a:solidFill>
                  </a:ln>
                  <a:solidFill>
                    <a:srgbClr val="F4D616"/>
                  </a:solidFill>
                </a:rPr>
                <a:t>АВГУСТ </a:t>
              </a:r>
              <a:endParaRPr lang="ru-RU" sz="9600" b="1" dirty="0">
                <a:ln w="12700"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4D61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8093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11" y="225972"/>
            <a:ext cx="10326094" cy="61748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214264-CA0E-41C1-B903-5025C51D7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3" r="19883"/>
          <a:stretch/>
        </p:blipFill>
        <p:spPr>
          <a:xfrm>
            <a:off x="1864092" y="767141"/>
            <a:ext cx="4231908" cy="46720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D07CC7-5834-49D0-83AA-D66CF35A7F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0988"/>
            <a:ext cx="12192000" cy="29908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03BAF0-B0CF-4450-8352-7777BA27A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2" r="15502"/>
          <a:stretch/>
        </p:blipFill>
        <p:spPr>
          <a:xfrm>
            <a:off x="6457949" y="736862"/>
            <a:ext cx="4152901" cy="470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28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6" y="403942"/>
            <a:ext cx="10793047" cy="6454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8BC3CE-08C8-4DCF-A5EF-1189350E4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2985" y="2205219"/>
            <a:ext cx="4468094" cy="26725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C504FF-5BFC-4003-8AB5-508CD11A28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923" y="1042338"/>
            <a:ext cx="4216931" cy="263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3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6" y="403942"/>
            <a:ext cx="10793047" cy="64540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6D03C7-2529-4193-85B0-BC911D96B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2" r="22022"/>
          <a:stretch/>
        </p:blipFill>
        <p:spPr>
          <a:xfrm>
            <a:off x="6380923" y="885806"/>
            <a:ext cx="4269148" cy="50863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8BC3CE-08C8-4DCF-A5EF-1189350E4E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9614" y="1966095"/>
            <a:ext cx="4421465" cy="29453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59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6" y="403942"/>
            <a:ext cx="10793047" cy="6454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8BC3CE-08C8-4DCF-A5EF-1189350E4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r="2325"/>
          <a:stretch/>
        </p:blipFill>
        <p:spPr>
          <a:xfrm>
            <a:off x="1434791" y="1123122"/>
            <a:ext cx="4376287" cy="38959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F20D19-DF1B-4D6E-924C-4A5CFC41C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 b="18586"/>
          <a:stretch/>
        </p:blipFill>
        <p:spPr>
          <a:xfrm>
            <a:off x="0" y="4423036"/>
            <a:ext cx="12171731" cy="24349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C0AAB8-51BA-43F3-8200-7224A63DC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924" y="1749056"/>
            <a:ext cx="4324542" cy="326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09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6" y="403942"/>
            <a:ext cx="10793047" cy="64540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D69BBD-2436-4C0F-B8F2-F32288EF3C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r="7878"/>
          <a:stretch/>
        </p:blipFill>
        <p:spPr>
          <a:xfrm rot="5400000">
            <a:off x="1217910" y="1304967"/>
            <a:ext cx="4999205" cy="41871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15D1A3-B562-4762-95BD-A9D02993B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8" r="19108"/>
          <a:stretch/>
        </p:blipFill>
        <p:spPr>
          <a:xfrm>
            <a:off x="6380922" y="898931"/>
            <a:ext cx="4508488" cy="48799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38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6" y="403942"/>
            <a:ext cx="10793047" cy="6454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8BC3CE-08C8-4DCF-A5EF-1189350E4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7129" y="1251558"/>
            <a:ext cx="4393224" cy="40154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15D1A3-B562-4762-95BD-A9D02993B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8" r="21068"/>
          <a:stretch/>
        </p:blipFill>
        <p:spPr>
          <a:xfrm>
            <a:off x="6510557" y="840588"/>
            <a:ext cx="4203827" cy="483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80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6" y="403942"/>
            <a:ext cx="10793047" cy="6454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8BC3CE-08C8-4DCF-A5EF-1189350E4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7617" y="2402792"/>
            <a:ext cx="4203828" cy="24806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15D1A3-B562-4762-95BD-A9D02993B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9" r="23509"/>
          <a:stretch/>
        </p:blipFill>
        <p:spPr>
          <a:xfrm>
            <a:off x="6435159" y="840587"/>
            <a:ext cx="4279225" cy="53017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17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401</Words>
  <Application>Microsoft Office PowerPoint</Application>
  <PresentationFormat>Широкоэкранный</PresentationFormat>
  <Paragraphs>79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Дина Медведева</dc:creator>
  <cp:lastModifiedBy>Дина Медведева</cp:lastModifiedBy>
  <cp:revision>44</cp:revision>
  <dcterms:created xsi:type="dcterms:W3CDTF">2023-07-07T19:56:44Z</dcterms:created>
  <dcterms:modified xsi:type="dcterms:W3CDTF">2023-08-03T20:16:01Z</dcterms:modified>
</cp:coreProperties>
</file>