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theme/themeOverride1.xml" ContentType="application/vnd.openxmlformats-officedocument.themeOverrid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65" r:id="rId3"/>
    <p:sldId id="297" r:id="rId4"/>
    <p:sldId id="298" r:id="rId5"/>
    <p:sldId id="299" r:id="rId6"/>
    <p:sldId id="311" r:id="rId7"/>
    <p:sldId id="308" r:id="rId8"/>
    <p:sldId id="310" r:id="rId9"/>
    <p:sldId id="312" r:id="rId10"/>
    <p:sldId id="258" r:id="rId11"/>
    <p:sldId id="259" r:id="rId12"/>
    <p:sldId id="270" r:id="rId13"/>
    <p:sldId id="260" r:id="rId14"/>
    <p:sldId id="272" r:id="rId15"/>
    <p:sldId id="266" r:id="rId16"/>
    <p:sldId id="274" r:id="rId17"/>
    <p:sldId id="277" r:id="rId18"/>
    <p:sldId id="273" r:id="rId19"/>
    <p:sldId id="306" r:id="rId20"/>
    <p:sldId id="275" r:id="rId21"/>
    <p:sldId id="300" r:id="rId22"/>
    <p:sldId id="301" r:id="rId23"/>
    <p:sldId id="302" r:id="rId24"/>
    <p:sldId id="303" r:id="rId25"/>
    <p:sldId id="304" r:id="rId26"/>
    <p:sldId id="305" r:id="rId27"/>
    <p:sldId id="264" r:id="rId28"/>
    <p:sldId id="267" r:id="rId29"/>
    <p:sldId id="268" r:id="rId30"/>
    <p:sldId id="313" r:id="rId3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306" y="13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1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_____Microsoft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Начало года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FD35-41C1-AB7B-A9730F6B6165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AA95-42B5-9702-EFBD33F277C0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AA95-42B5-9702-EFBD33F277C0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AA95-42B5-9702-EFBD33F277C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Лист1!$A$2:$A$16</c:f>
              <c:strCache>
                <c:ptCount val="15"/>
                <c:pt idx="0">
                  <c:v>Гр. "Крохи"</c:v>
                </c:pt>
                <c:pt idx="1">
                  <c:v>Гр. "Солнечная"</c:v>
                </c:pt>
                <c:pt idx="2">
                  <c:v>Гр. "Цветочная"</c:v>
                </c:pt>
                <c:pt idx="3">
                  <c:v>Гр. "Садовая"</c:v>
                </c:pt>
                <c:pt idx="4">
                  <c:v>Гр. "Карапузики"</c:v>
                </c:pt>
                <c:pt idx="5">
                  <c:v>Гр. "Гномики"</c:v>
                </c:pt>
                <c:pt idx="6">
                  <c:v>Гр. "Капитошки"</c:v>
                </c:pt>
                <c:pt idx="7">
                  <c:v>Гр. "Топотушки"</c:v>
                </c:pt>
                <c:pt idx="8">
                  <c:v>Гр. "Крепыши"</c:v>
                </c:pt>
                <c:pt idx="9">
                  <c:v>Гр. "Знайки"</c:v>
                </c:pt>
                <c:pt idx="10">
                  <c:v>Гр. "Почемучки"</c:v>
                </c:pt>
                <c:pt idx="11">
                  <c:v>Гр. "Звездочки"</c:v>
                </c:pt>
                <c:pt idx="12">
                  <c:v>Гр. "Шалунишки"</c:v>
                </c:pt>
                <c:pt idx="13">
                  <c:v>Гр. "Курносики"</c:v>
                </c:pt>
                <c:pt idx="14">
                  <c:v>Гр. "Затейники"</c:v>
                </c:pt>
              </c:strCache>
            </c:strRef>
          </c:cat>
          <c:val>
            <c:numRef>
              <c:f>Лист1!$B$2:$B$16</c:f>
              <c:numCache>
                <c:formatCode>General</c:formatCode>
                <c:ptCount val="15"/>
                <c:pt idx="0">
                  <c:v>16</c:v>
                </c:pt>
                <c:pt idx="1">
                  <c:v>19</c:v>
                </c:pt>
                <c:pt idx="2">
                  <c:v>16</c:v>
                </c:pt>
                <c:pt idx="3">
                  <c:v>55</c:v>
                </c:pt>
                <c:pt idx="4">
                  <c:v>55</c:v>
                </c:pt>
                <c:pt idx="5">
                  <c:v>78</c:v>
                </c:pt>
                <c:pt idx="6">
                  <c:v>52</c:v>
                </c:pt>
                <c:pt idx="7">
                  <c:v>45</c:v>
                </c:pt>
                <c:pt idx="8">
                  <c:v>46</c:v>
                </c:pt>
                <c:pt idx="9">
                  <c:v>53</c:v>
                </c:pt>
                <c:pt idx="10">
                  <c:v>34</c:v>
                </c:pt>
                <c:pt idx="11">
                  <c:v>46</c:v>
                </c:pt>
                <c:pt idx="12">
                  <c:v>58</c:v>
                </c:pt>
                <c:pt idx="13">
                  <c:v>58</c:v>
                </c:pt>
                <c:pt idx="14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A5-4A0E-8415-2A61C595FA2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Конец года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Лист1!$A$2:$A$16</c:f>
              <c:strCache>
                <c:ptCount val="15"/>
                <c:pt idx="0">
                  <c:v>Гр. "Крохи"</c:v>
                </c:pt>
                <c:pt idx="1">
                  <c:v>Гр. "Солнечная"</c:v>
                </c:pt>
                <c:pt idx="2">
                  <c:v>Гр. "Цветочная"</c:v>
                </c:pt>
                <c:pt idx="3">
                  <c:v>Гр. "Садовая"</c:v>
                </c:pt>
                <c:pt idx="4">
                  <c:v>Гр. "Карапузики"</c:v>
                </c:pt>
                <c:pt idx="5">
                  <c:v>Гр. "Гномики"</c:v>
                </c:pt>
                <c:pt idx="6">
                  <c:v>Гр. "Капитошки"</c:v>
                </c:pt>
                <c:pt idx="7">
                  <c:v>Гр. "Топотушки"</c:v>
                </c:pt>
                <c:pt idx="8">
                  <c:v>Гр. "Крепыши"</c:v>
                </c:pt>
                <c:pt idx="9">
                  <c:v>Гр. "Знайки"</c:v>
                </c:pt>
                <c:pt idx="10">
                  <c:v>Гр. "Почемучки"</c:v>
                </c:pt>
                <c:pt idx="11">
                  <c:v>Гр. "Звездочки"</c:v>
                </c:pt>
                <c:pt idx="12">
                  <c:v>Гр. "Шалунишки"</c:v>
                </c:pt>
                <c:pt idx="13">
                  <c:v>Гр. "Курносики"</c:v>
                </c:pt>
                <c:pt idx="14">
                  <c:v>Гр. "Затейники"</c:v>
                </c:pt>
              </c:strCache>
            </c:strRef>
          </c:cat>
          <c:val>
            <c:numRef>
              <c:f>Лист1!$C$2:$C$16</c:f>
              <c:numCache>
                <c:formatCode>General</c:formatCode>
                <c:ptCount val="15"/>
                <c:pt idx="0">
                  <c:v>63</c:v>
                </c:pt>
                <c:pt idx="1">
                  <c:v>63</c:v>
                </c:pt>
                <c:pt idx="2">
                  <c:v>63</c:v>
                </c:pt>
                <c:pt idx="3">
                  <c:v>69</c:v>
                </c:pt>
                <c:pt idx="4">
                  <c:v>89</c:v>
                </c:pt>
                <c:pt idx="5">
                  <c:v>89</c:v>
                </c:pt>
                <c:pt idx="6">
                  <c:v>74</c:v>
                </c:pt>
                <c:pt idx="7">
                  <c:v>71</c:v>
                </c:pt>
                <c:pt idx="8">
                  <c:v>72</c:v>
                </c:pt>
                <c:pt idx="9">
                  <c:v>74</c:v>
                </c:pt>
                <c:pt idx="10">
                  <c:v>50</c:v>
                </c:pt>
                <c:pt idx="11">
                  <c:v>80</c:v>
                </c:pt>
                <c:pt idx="12">
                  <c:v>82</c:v>
                </c:pt>
                <c:pt idx="13">
                  <c:v>75</c:v>
                </c:pt>
                <c:pt idx="14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D81-4116-BFDF-EC5E1D7F777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33251808"/>
        <c:axId val="751488592"/>
      </c:barChart>
      <c:catAx>
        <c:axId val="533251808"/>
        <c:scaling>
          <c:orientation val="minMax"/>
        </c:scaling>
        <c:delete val="0"/>
        <c:axPos val="b"/>
        <c:numFmt formatCode="0.00%" sourceLinked="0"/>
        <c:majorTickMark val="in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51488592"/>
        <c:crosses val="autoZero"/>
        <c:auto val="0"/>
        <c:lblAlgn val="ctr"/>
        <c:lblOffset val="100"/>
        <c:noMultiLvlLbl val="0"/>
      </c:catAx>
      <c:valAx>
        <c:axId val="75148859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33251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5.952646033679871E-2"/>
          <c:y val="1.8082703428013224E-2"/>
          <c:w val="0.11292424664679443"/>
          <c:h val="0.1176460704229747"/>
        </c:manualLayout>
      </c:layout>
      <c:overlay val="1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627976611013"/>
          <c:y val="0.10137953081465893"/>
          <c:w val="0.86421847666643448"/>
          <c:h val="0.425007778445735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Начало года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Социально-коммуникативное развитие</c:v>
                </c:pt>
                <c:pt idx="1">
                  <c:v>Позновательное развитие</c:v>
                </c:pt>
                <c:pt idx="2">
                  <c:v>Речевое развитие</c:v>
                </c:pt>
                <c:pt idx="3">
                  <c:v>Художественно-эстетическое развитие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52</c:v>
                </c:pt>
                <c:pt idx="1">
                  <c:v>46</c:v>
                </c:pt>
                <c:pt idx="2">
                  <c:v>40</c:v>
                </c:pt>
                <c:pt idx="3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A5-4A0E-8415-2A61C595FA2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Конец года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Социально-коммуникативное развитие</c:v>
                </c:pt>
                <c:pt idx="1">
                  <c:v>Позновательное развитие</c:v>
                </c:pt>
                <c:pt idx="2">
                  <c:v>Речевое развитие</c:v>
                </c:pt>
                <c:pt idx="3">
                  <c:v>Художественно-эстетическое развитие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76</c:v>
                </c:pt>
                <c:pt idx="1">
                  <c:v>71</c:v>
                </c:pt>
                <c:pt idx="2">
                  <c:v>66</c:v>
                </c:pt>
                <c:pt idx="3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6E5-417F-B89B-5484F3C5969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33251808"/>
        <c:axId val="751488592"/>
      </c:barChart>
      <c:catAx>
        <c:axId val="533251808"/>
        <c:scaling>
          <c:orientation val="minMax"/>
        </c:scaling>
        <c:delete val="0"/>
        <c:axPos val="b"/>
        <c:numFmt formatCode="0.00%" sourceLinked="0"/>
        <c:majorTickMark val="in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51488592"/>
        <c:crosses val="autoZero"/>
        <c:auto val="0"/>
        <c:lblAlgn val="ctr"/>
        <c:lblOffset val="100"/>
        <c:noMultiLvlLbl val="0"/>
      </c:catAx>
      <c:valAx>
        <c:axId val="75148859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33251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0351406340915044"/>
          <c:y val="0.83455031302878635"/>
          <c:w val="0.17257145627886919"/>
          <c:h val="9.99733873907276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2277246972558603E-2"/>
          <c:y val="4.5466644169146489E-2"/>
          <c:w val="0.92928974856718527"/>
          <c:h val="0.7484160536614649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Начало года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6.6255280951465947E-4"/>
                  <c:y val="-3.81664764603748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85C-4206-8FD8-C1FDC5212572}"/>
                </c:ext>
              </c:extLst>
            </c:dLbl>
            <c:dLbl>
              <c:idx val="1"/>
              <c:layout>
                <c:manualLayout>
                  <c:x val="5.6635224719417017E-3"/>
                  <c:y val="-4.7708095575468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C85C-4206-8FD8-C1FDC5212572}"/>
                </c:ext>
              </c:extLst>
            </c:dLbl>
            <c:dLbl>
              <c:idx val="2"/>
              <c:layout>
                <c:manualLayout>
                  <c:x val="-3.2043724178475791E-3"/>
                  <c:y val="-4.77080955754685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85C-4206-8FD8-C1FDC52125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0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Высокий уровень</c:v>
                </c:pt>
                <c:pt idx="1">
                  <c:v>Средний уровень </c:v>
                </c:pt>
                <c:pt idx="2">
                  <c:v>Низкий уровень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</c:v>
                </c:pt>
                <c:pt idx="1">
                  <c:v>54</c:v>
                </c:pt>
                <c:pt idx="2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E5-4BD7-99D6-9666D71C525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Конец года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6022141337743417E-3"/>
                  <c:y val="-4.45275558704373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85C-4206-8FD8-C1FDC5212572}"/>
                </c:ext>
              </c:extLst>
            </c:dLbl>
            <c:dLbl>
              <c:idx val="1"/>
              <c:layout>
                <c:manualLayout>
                  <c:x val="1.6022141337742829E-3"/>
                  <c:y val="-5.72497146905623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85C-4206-8FD8-C1FDC5212572}"/>
                </c:ext>
              </c:extLst>
            </c:dLbl>
            <c:dLbl>
              <c:idx val="2"/>
              <c:layout>
                <c:manualLayout>
                  <c:x val="1.7473065696932456E-2"/>
                  <c:y val="-5.565944483804666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5143653006091104E-2"/>
                      <c:h val="5.91898439106313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C85C-4206-8FD8-C1FDC52125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Высокий уровень</c:v>
                </c:pt>
                <c:pt idx="1">
                  <c:v>Средний уровень </c:v>
                </c:pt>
                <c:pt idx="2">
                  <c:v>Низкий уровень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27</c:v>
                </c:pt>
                <c:pt idx="1">
                  <c:v>50</c:v>
                </c:pt>
                <c:pt idx="2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E5-4BD7-99D6-9666D71C525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668758368"/>
        <c:axId val="668750824"/>
        <c:axId val="666016624"/>
      </c:bar3DChart>
      <c:catAx>
        <c:axId val="668758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68750824"/>
        <c:crosses val="autoZero"/>
        <c:auto val="1"/>
        <c:lblAlgn val="ctr"/>
        <c:lblOffset val="100"/>
        <c:noMultiLvlLbl val="0"/>
      </c:catAx>
      <c:valAx>
        <c:axId val="668750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68758368"/>
        <c:crosses val="autoZero"/>
        <c:crossBetween val="between"/>
      </c:valAx>
      <c:serAx>
        <c:axId val="666016624"/>
        <c:scaling>
          <c:orientation val="minMax"/>
        </c:scaling>
        <c:delete val="1"/>
        <c:axPos val="b"/>
        <c:majorTickMark val="none"/>
        <c:minorTickMark val="none"/>
        <c:tickLblPos val="nextTo"/>
        <c:crossAx val="668750824"/>
        <c:crosses val="autoZero"/>
      </c:ser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1336170981002112"/>
          <c:y val="0.85259178864368845"/>
          <c:w val="0.2662769592774083"/>
          <c:h val="6.50863641748014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5385487698564023E-2"/>
          <c:y val="4.2430092801480107E-2"/>
          <c:w val="0.92928974856718527"/>
          <c:h val="0.71233263176519468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Начало года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6.6255280951465947E-4"/>
                  <c:y val="-3.81664764603748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85C-4206-8FD8-C1FDC5212572}"/>
                </c:ext>
              </c:extLst>
            </c:dLbl>
            <c:dLbl>
              <c:idx val="1"/>
              <c:layout>
                <c:manualLayout>
                  <c:x val="5.6635224719417017E-3"/>
                  <c:y val="-4.7708095575468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C85C-4206-8FD8-C1FDC5212572}"/>
                </c:ext>
              </c:extLst>
            </c:dLbl>
            <c:dLbl>
              <c:idx val="2"/>
              <c:layout>
                <c:manualLayout>
                  <c:x val="-3.2043724178475791E-3"/>
                  <c:y val="-4.77080955754685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85C-4206-8FD8-C1FDC52125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0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Высокий уровень</c:v>
                </c:pt>
                <c:pt idx="1">
                  <c:v>Средний уровень </c:v>
                </c:pt>
                <c:pt idx="2">
                  <c:v>Низкий уровень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32</c:v>
                </c:pt>
                <c:pt idx="1">
                  <c:v>55</c:v>
                </c:pt>
                <c:pt idx="2">
                  <c:v>13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B5E5-4BD7-99D6-9666D71C525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Конец года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6022141337743417E-3"/>
                  <c:y val="-4.45275558704373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85C-4206-8FD8-C1FDC5212572}"/>
                </c:ext>
              </c:extLst>
            </c:dLbl>
            <c:dLbl>
              <c:idx val="1"/>
              <c:layout>
                <c:manualLayout>
                  <c:x val="1.6022141337742829E-3"/>
                  <c:y val="-5.72497146905623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85C-4206-8FD8-C1FDC5212572}"/>
                </c:ext>
              </c:extLst>
            </c:dLbl>
            <c:dLbl>
              <c:idx val="2"/>
              <c:layout>
                <c:manualLayout>
                  <c:x val="0"/>
                  <c:y val="-5.08886352804998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85C-4206-8FD8-C1FDC52125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Высокий уровень</c:v>
                </c:pt>
                <c:pt idx="1">
                  <c:v>Средний уровень </c:v>
                </c:pt>
                <c:pt idx="2">
                  <c:v>Низкий уровень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62</c:v>
                </c:pt>
                <c:pt idx="1">
                  <c:v>30</c:v>
                </c:pt>
                <c:pt idx="2">
                  <c:v>8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1-B5E5-4BD7-99D6-9666D71C525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668758368"/>
        <c:axId val="668750824"/>
        <c:axId val="666016624"/>
      </c:bar3DChart>
      <c:catAx>
        <c:axId val="668758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68750824"/>
        <c:crosses val="autoZero"/>
        <c:auto val="1"/>
        <c:lblAlgn val="ctr"/>
        <c:lblOffset val="100"/>
        <c:noMultiLvlLbl val="0"/>
      </c:catAx>
      <c:valAx>
        <c:axId val="668750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68758368"/>
        <c:crosses val="autoZero"/>
        <c:crossBetween val="between"/>
      </c:valAx>
      <c:serAx>
        <c:axId val="666016624"/>
        <c:scaling>
          <c:orientation val="minMax"/>
        </c:scaling>
        <c:delete val="1"/>
        <c:axPos val="b"/>
        <c:majorTickMark val="none"/>
        <c:minorTickMark val="none"/>
        <c:tickLblPos val="nextTo"/>
        <c:crossAx val="668750824"/>
        <c:crosses val="autoZero"/>
      </c:ser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407056510442752"/>
          <c:y val="0.90907388890946283"/>
          <c:w val="0.2662769592774083"/>
          <c:h val="7.60592209060134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4918548144856318E-2"/>
          <c:y val="0.11647028736848945"/>
          <c:w val="0.82798550503990642"/>
          <c:h val="0.7289106241864111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A5F-49F5-8025-8B71EDD79043}"/>
              </c:ext>
            </c:extLst>
          </c:dPt>
          <c:dPt>
            <c:idx val="1"/>
            <c:bubble3D val="0"/>
            <c:explosion val="19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1FC-4D20-980B-445628CF832E}"/>
              </c:ext>
            </c:extLst>
          </c:dPt>
          <c:dPt>
            <c:idx val="2"/>
            <c:bubble3D val="0"/>
            <c:explosion val="26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41FC-4D20-980B-445628CF832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Развитие в норме. Значительные улучшения развития</c:v>
                </c:pt>
                <c:pt idx="1">
                  <c:v>Незначительная динамика развития</c:v>
                </c:pt>
                <c:pt idx="2">
                  <c:v>Динамика развития отсутствует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79</c:v>
                </c:pt>
                <c:pt idx="1">
                  <c:v>18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FC-4D20-980B-445628CF832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4266508110895757E-2"/>
          <c:y val="0.77407489314604472"/>
          <c:w val="0.97573349188910419"/>
          <c:h val="0.199303326884014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4918548144856318E-2"/>
          <c:y val="0.11647028736848945"/>
          <c:w val="0.82798550503990642"/>
          <c:h val="0.7289106241864111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A5F-49F5-8025-8B71EDD79043}"/>
              </c:ext>
            </c:extLst>
          </c:dPt>
          <c:dPt>
            <c:idx val="1"/>
            <c:bubble3D val="0"/>
            <c:explosion val="19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1FC-4D20-980B-445628CF832E}"/>
              </c:ext>
            </c:extLst>
          </c:dPt>
          <c:dPt>
            <c:idx val="2"/>
            <c:bubble3D val="0"/>
            <c:explosion val="26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41FC-4D20-980B-445628CF832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Значительные улучшения развития</c:v>
                </c:pt>
                <c:pt idx="1">
                  <c:v>Незначительная динамика развития</c:v>
                </c:pt>
                <c:pt idx="2">
                  <c:v>Неравномерная динамика развития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59</c:v>
                </c:pt>
                <c:pt idx="1">
                  <c:v>27</c:v>
                </c:pt>
                <c:pt idx="2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FC-4D20-980B-445628CF832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4266508110895757E-2"/>
          <c:y val="0.77407489314604472"/>
          <c:w val="0.97573349188910419"/>
          <c:h val="0.199303326884014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сентябрь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готовы</c:v>
                </c:pt>
                <c:pt idx="1">
                  <c:v>условно готовы</c:v>
                </c:pt>
                <c:pt idx="2">
                  <c:v>условно не готовы</c:v>
                </c:pt>
                <c:pt idx="3">
                  <c:v>не готовы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47</c:v>
                </c:pt>
                <c:pt idx="1">
                  <c:v>17</c:v>
                </c:pt>
                <c:pt idx="2">
                  <c:v>17</c:v>
                </c:pt>
                <c:pt idx="3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A8-4EDA-BB91-10E8F01CAD0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май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готовы</c:v>
                </c:pt>
                <c:pt idx="1">
                  <c:v>условно готовы</c:v>
                </c:pt>
                <c:pt idx="2">
                  <c:v>условно не готовы</c:v>
                </c:pt>
                <c:pt idx="3">
                  <c:v>не готовы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95</c:v>
                </c:pt>
                <c:pt idx="1">
                  <c:v>3</c:v>
                </c:pt>
                <c:pt idx="2">
                  <c:v>2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A8-4EDA-BB91-10E8F01CAD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9294208"/>
        <c:axId val="35071680"/>
      </c:barChart>
      <c:catAx>
        <c:axId val="1392942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35071680"/>
        <c:crosses val="autoZero"/>
        <c:auto val="1"/>
        <c:lblAlgn val="ctr"/>
        <c:lblOffset val="100"/>
        <c:noMultiLvlLbl val="0"/>
      </c:catAx>
      <c:valAx>
        <c:axId val="350716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9294208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81150445089434498"/>
          <c:y val="0.39282006551776349"/>
          <c:w val="0.18665836897752103"/>
          <c:h val="0.21435956673288561"/>
        </c:manualLayout>
      </c:layout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Конкурсы</a:t>
            </a:r>
          </a:p>
        </c:rich>
      </c:tx>
      <c:layout>
        <c:manualLayout>
          <c:xMode val="edge"/>
          <c:yMode val="edge"/>
          <c:x val="0.47135241815703272"/>
          <c:y val="3.9682539682539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Районные конкурсы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Лист1!$A$2:$A$19</c:f>
              <c:strCache>
                <c:ptCount val="18"/>
                <c:pt idx="0">
                  <c:v>Крохи</c:v>
                </c:pt>
                <c:pt idx="1">
                  <c:v>Карапузики</c:v>
                </c:pt>
                <c:pt idx="2">
                  <c:v>Гномики</c:v>
                </c:pt>
                <c:pt idx="3">
                  <c:v>Крепыши</c:v>
                </c:pt>
                <c:pt idx="4">
                  <c:v>Курносики</c:v>
                </c:pt>
                <c:pt idx="5">
                  <c:v>Капитошки</c:v>
                </c:pt>
                <c:pt idx="6">
                  <c:v>Топотушки</c:v>
                </c:pt>
                <c:pt idx="7">
                  <c:v>Звездочки</c:v>
                </c:pt>
                <c:pt idx="8">
                  <c:v>Почемучки</c:v>
                </c:pt>
                <c:pt idx="9">
                  <c:v>Знайки</c:v>
                </c:pt>
                <c:pt idx="10">
                  <c:v>Шалунишки</c:v>
                </c:pt>
                <c:pt idx="11">
                  <c:v>Затейники</c:v>
                </c:pt>
                <c:pt idx="12">
                  <c:v>Цветочная</c:v>
                </c:pt>
                <c:pt idx="13">
                  <c:v>Солнечная</c:v>
                </c:pt>
                <c:pt idx="14">
                  <c:v>Садовая</c:v>
                </c:pt>
                <c:pt idx="15">
                  <c:v>Бегемотики</c:v>
                </c:pt>
                <c:pt idx="16">
                  <c:v>Черепашки</c:v>
                </c:pt>
                <c:pt idx="17">
                  <c:v>Тигрята</c:v>
                </c:pt>
              </c:strCache>
            </c:strRef>
          </c:cat>
          <c:val>
            <c:numRef>
              <c:f>Лист1!$B$2:$B$19</c:f>
              <c:numCache>
                <c:formatCode>General</c:formatCode>
                <c:ptCount val="18"/>
                <c:pt idx="0">
                  <c:v>6</c:v>
                </c:pt>
                <c:pt idx="1">
                  <c:v>3</c:v>
                </c:pt>
                <c:pt idx="2">
                  <c:v>4</c:v>
                </c:pt>
                <c:pt idx="3">
                  <c:v>29</c:v>
                </c:pt>
                <c:pt idx="4">
                  <c:v>29</c:v>
                </c:pt>
                <c:pt idx="5">
                  <c:v>2</c:v>
                </c:pt>
                <c:pt idx="6">
                  <c:v>9</c:v>
                </c:pt>
                <c:pt idx="7">
                  <c:v>8</c:v>
                </c:pt>
                <c:pt idx="8">
                  <c:v>7</c:v>
                </c:pt>
                <c:pt idx="9">
                  <c:v>10</c:v>
                </c:pt>
                <c:pt idx="10">
                  <c:v>11</c:v>
                </c:pt>
                <c:pt idx="11">
                  <c:v>38</c:v>
                </c:pt>
                <c:pt idx="12">
                  <c:v>2</c:v>
                </c:pt>
                <c:pt idx="13">
                  <c:v>6</c:v>
                </c:pt>
                <c:pt idx="14">
                  <c:v>14</c:v>
                </c:pt>
                <c:pt idx="15">
                  <c:v>4</c:v>
                </c:pt>
                <c:pt idx="16">
                  <c:v>0</c:v>
                </c:pt>
                <c:pt idx="1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78-44A0-99E6-DDF81F1FFBF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Городские конкурсы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Лист1!$A$2:$A$19</c:f>
              <c:strCache>
                <c:ptCount val="18"/>
                <c:pt idx="0">
                  <c:v>Крохи</c:v>
                </c:pt>
                <c:pt idx="1">
                  <c:v>Карапузики</c:v>
                </c:pt>
                <c:pt idx="2">
                  <c:v>Гномики</c:v>
                </c:pt>
                <c:pt idx="3">
                  <c:v>Крепыши</c:v>
                </c:pt>
                <c:pt idx="4">
                  <c:v>Курносики</c:v>
                </c:pt>
                <c:pt idx="5">
                  <c:v>Капитошки</c:v>
                </c:pt>
                <c:pt idx="6">
                  <c:v>Топотушки</c:v>
                </c:pt>
                <c:pt idx="7">
                  <c:v>Звездочки</c:v>
                </c:pt>
                <c:pt idx="8">
                  <c:v>Почемучки</c:v>
                </c:pt>
                <c:pt idx="9">
                  <c:v>Знайки</c:v>
                </c:pt>
                <c:pt idx="10">
                  <c:v>Шалунишки</c:v>
                </c:pt>
                <c:pt idx="11">
                  <c:v>Затейники</c:v>
                </c:pt>
                <c:pt idx="12">
                  <c:v>Цветочная</c:v>
                </c:pt>
                <c:pt idx="13">
                  <c:v>Солнечная</c:v>
                </c:pt>
                <c:pt idx="14">
                  <c:v>Садовая</c:v>
                </c:pt>
                <c:pt idx="15">
                  <c:v>Бегемотики</c:v>
                </c:pt>
                <c:pt idx="16">
                  <c:v>Черепашки</c:v>
                </c:pt>
                <c:pt idx="17">
                  <c:v>Тигрята</c:v>
                </c:pt>
              </c:strCache>
            </c:strRef>
          </c:cat>
          <c:val>
            <c:numRef>
              <c:f>Лист1!$C$2:$C$19</c:f>
              <c:numCache>
                <c:formatCode>General</c:formatCode>
                <c:ptCount val="18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3</c:v>
                </c:pt>
                <c:pt idx="4">
                  <c:v>9</c:v>
                </c:pt>
                <c:pt idx="5">
                  <c:v>0</c:v>
                </c:pt>
                <c:pt idx="6">
                  <c:v>5</c:v>
                </c:pt>
                <c:pt idx="7">
                  <c:v>1</c:v>
                </c:pt>
                <c:pt idx="8">
                  <c:v>2</c:v>
                </c:pt>
                <c:pt idx="9">
                  <c:v>0</c:v>
                </c:pt>
                <c:pt idx="10">
                  <c:v>9</c:v>
                </c:pt>
                <c:pt idx="11">
                  <c:v>10</c:v>
                </c:pt>
                <c:pt idx="12">
                  <c:v>1</c:v>
                </c:pt>
                <c:pt idx="13">
                  <c:v>0</c:v>
                </c:pt>
                <c:pt idx="14">
                  <c:v>9</c:v>
                </c:pt>
                <c:pt idx="15">
                  <c:v>2</c:v>
                </c:pt>
                <c:pt idx="16">
                  <c:v>0</c:v>
                </c:pt>
                <c:pt idx="1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78-44A0-99E6-DDF81F1FFBF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Всеросскийские и международные (дистанционные)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Лист1!$A$2:$A$19</c:f>
              <c:strCache>
                <c:ptCount val="18"/>
                <c:pt idx="0">
                  <c:v>Крохи</c:v>
                </c:pt>
                <c:pt idx="1">
                  <c:v>Карапузики</c:v>
                </c:pt>
                <c:pt idx="2">
                  <c:v>Гномики</c:v>
                </c:pt>
                <c:pt idx="3">
                  <c:v>Крепыши</c:v>
                </c:pt>
                <c:pt idx="4">
                  <c:v>Курносики</c:v>
                </c:pt>
                <c:pt idx="5">
                  <c:v>Капитошки</c:v>
                </c:pt>
                <c:pt idx="6">
                  <c:v>Топотушки</c:v>
                </c:pt>
                <c:pt idx="7">
                  <c:v>Звездочки</c:v>
                </c:pt>
                <c:pt idx="8">
                  <c:v>Почемучки</c:v>
                </c:pt>
                <c:pt idx="9">
                  <c:v>Знайки</c:v>
                </c:pt>
                <c:pt idx="10">
                  <c:v>Шалунишки</c:v>
                </c:pt>
                <c:pt idx="11">
                  <c:v>Затейники</c:v>
                </c:pt>
                <c:pt idx="12">
                  <c:v>Цветочная</c:v>
                </c:pt>
                <c:pt idx="13">
                  <c:v>Солнечная</c:v>
                </c:pt>
                <c:pt idx="14">
                  <c:v>Садовая</c:v>
                </c:pt>
                <c:pt idx="15">
                  <c:v>Бегемотики</c:v>
                </c:pt>
                <c:pt idx="16">
                  <c:v>Черепашки</c:v>
                </c:pt>
                <c:pt idx="17">
                  <c:v>Тигрята</c:v>
                </c:pt>
              </c:strCache>
            </c:strRef>
          </c:cat>
          <c:val>
            <c:numRef>
              <c:f>Лист1!$D$2:$D$19</c:f>
              <c:numCache>
                <c:formatCode>General</c:formatCode>
                <c:ptCount val="18"/>
                <c:pt idx="0">
                  <c:v>1</c:v>
                </c:pt>
                <c:pt idx="1">
                  <c:v>0</c:v>
                </c:pt>
                <c:pt idx="2">
                  <c:v>5</c:v>
                </c:pt>
                <c:pt idx="3">
                  <c:v>10</c:v>
                </c:pt>
                <c:pt idx="4">
                  <c:v>2</c:v>
                </c:pt>
                <c:pt idx="5">
                  <c:v>0</c:v>
                </c:pt>
                <c:pt idx="6">
                  <c:v>4</c:v>
                </c:pt>
                <c:pt idx="7">
                  <c:v>7</c:v>
                </c:pt>
                <c:pt idx="8">
                  <c:v>1</c:v>
                </c:pt>
                <c:pt idx="9">
                  <c:v>0</c:v>
                </c:pt>
                <c:pt idx="10">
                  <c:v>3</c:v>
                </c:pt>
                <c:pt idx="11">
                  <c:v>21</c:v>
                </c:pt>
                <c:pt idx="12">
                  <c:v>7</c:v>
                </c:pt>
                <c:pt idx="13">
                  <c:v>7</c:v>
                </c:pt>
                <c:pt idx="14">
                  <c:v>1</c:v>
                </c:pt>
                <c:pt idx="15">
                  <c:v>20</c:v>
                </c:pt>
                <c:pt idx="16">
                  <c:v>4</c:v>
                </c:pt>
                <c:pt idx="1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F78-44A0-99E6-DDF81F1FFB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79153695"/>
        <c:axId val="1679157855"/>
      </c:barChart>
      <c:catAx>
        <c:axId val="16791536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rtl="1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79157855"/>
        <c:crosses val="autoZero"/>
        <c:auto val="1"/>
        <c:lblAlgn val="ctr"/>
        <c:lblOffset val="100"/>
        <c:noMultiLvlLbl val="0"/>
      </c:catAx>
      <c:valAx>
        <c:axId val="16791578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791536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061CE6-311C-4F56-93A5-A2E5474D4DA4}" type="datetimeFigureOut">
              <a:rPr lang="ru-RU" smtClean="0"/>
              <a:pPr/>
              <a:t>06.06.2024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6DF03A-3388-4B0C-A7F7-24C9A784B8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087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DF03A-3388-4B0C-A7F7-24C9A784B874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200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DF03A-3388-4B0C-A7F7-24C9A784B874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026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DF03A-3388-4B0C-A7F7-24C9A784B874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212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DF03A-3388-4B0C-A7F7-24C9A784B874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1398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DF03A-3388-4B0C-A7F7-24C9A784B874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1113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DF03A-3388-4B0C-A7F7-24C9A784B874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7289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DF03A-3388-4B0C-A7F7-24C9A784B874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3616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DF03A-3388-4B0C-A7F7-24C9A784B874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537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54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06.06.2024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06.06.2024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06.06.2024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06.06.2024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06.06.2024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06.06.2024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06.06.2024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06.06.2024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82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06.06.2024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3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06.06.2024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2071725" y="843558"/>
            <a:ext cx="5281829" cy="38884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Рамка 5"/>
          <p:cNvSpPr/>
          <p:nvPr userDrawn="1"/>
        </p:nvSpPr>
        <p:spPr>
          <a:xfrm>
            <a:off x="0" y="0"/>
            <a:ext cx="9144000" cy="5143500"/>
          </a:xfrm>
          <a:prstGeom prst="frame">
            <a:avLst>
              <a:gd name="adj1" fmla="val 3221"/>
            </a:avLst>
          </a:prstGeom>
          <a:blipFill dpi="0" rotWithShape="1">
            <a:blip r:embed="rId15" cstate="print">
              <a:lum bright="-10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441755" y="771550"/>
            <a:ext cx="8016445" cy="3456384"/>
          </a:xfrm>
        </p:spPr>
        <p:txBody>
          <a:bodyPr>
            <a:normAutofit/>
          </a:bodyPr>
          <a:lstStyle/>
          <a:p>
            <a:endParaRPr lang="ru-RU" b="1" dirty="0">
              <a:solidFill>
                <a:srgbClr val="0070C0"/>
              </a:solidFill>
              <a:latin typeface="Monotype Corsiva" panose="03010101010201010101" pitchFamily="66" charset="0"/>
            </a:endParaRPr>
          </a:p>
          <a:p>
            <a:r>
              <a:rPr lang="ru-RU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Итоги </a:t>
            </a:r>
            <a:r>
              <a:rPr lang="ru-RU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работы </a:t>
            </a:r>
            <a:endParaRPr lang="ru-RU" b="1" dirty="0" smtClean="0">
              <a:solidFill>
                <a:srgbClr val="0070C0"/>
              </a:solidFill>
              <a:latin typeface="Monotype Corsiva" panose="03010101010201010101" pitchFamily="66" charset="0"/>
            </a:endParaRPr>
          </a:p>
          <a:p>
            <a:r>
              <a:rPr lang="ru-RU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ГБДОУ № 11 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Пушкинского района Санкт-Петербурга 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за </a:t>
            </a:r>
            <a:r>
              <a:rPr lang="ru-RU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2023-2024 учебный год.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0617" y="267494"/>
            <a:ext cx="2201628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9502"/>
            <a:ext cx="8229600" cy="1368152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u="sng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Задачи ГБДОУ № 11 в 2023-2024 учебном году</a:t>
            </a:r>
            <a:br>
              <a:rPr lang="ru-RU" sz="2000" b="1" u="sng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«Обновить 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теоретические знания педагогов в вопросах организации образовательной деятельности с воспитанниками разного возраста в соответствии с требованиями ФОП и ФАОП»</a:t>
            </a:r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4294967295"/>
          </p:nvPr>
        </p:nvSpPr>
        <p:spPr>
          <a:xfrm>
            <a:off x="755576" y="1779662"/>
            <a:ext cx="7344816" cy="30972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Проведённые мероприятия: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 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«Педагогическая диагностика планируемых результатов»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«Подготовка к обучению грамоте детей дошкольного возраста»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Курсы повышения квалификации «Подготовка детей к обучению грамоте в рамках ФГОС и ФОП дошкольного образования»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Семинар-практикум в форме деловой игры «Целевой раздел ОП(АОП) ГБДОУ № 11»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Семинар-практикум «Содержательный раздел ОП ГБДОУ № 11»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совет «Внедрение ФОП (ФАОП) в ГБДОУ № 11»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«</a:t>
            </a: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Определить </a:t>
            </a: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формы, методы, средства реализации программы воспитания, как части ФОП (ФАОП)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1043608" y="1275607"/>
            <a:ext cx="6696744" cy="28083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Проведённые мероприятия:    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«Организация работы с родителями по реализации программы воспитания».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 «Реализация нетрадиционных форм работы с родителями»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совет «Эффективные формы организации взаимодействия с родителями по реализации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прогммы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воспитания ГБДОУ № 11»</a:t>
            </a:r>
          </a:p>
        </p:txBody>
      </p:sp>
    </p:spTree>
  </p:cSld>
  <p:clrMapOvr>
    <a:masterClrMapping/>
  </p:clrMapOvr>
  <p:transition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9502"/>
            <a:ext cx="7772400" cy="1102519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«Продолжать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внедрение в образовательный процесс </a:t>
            </a:r>
            <a:b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проектной технологии»</a:t>
            </a:r>
            <a:endParaRPr lang="ru-RU" sz="20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subTitle" idx="1"/>
          </p:nvPr>
        </p:nvSpPr>
        <p:spPr>
          <a:xfrm>
            <a:off x="1259632" y="1442020"/>
            <a:ext cx="6400800" cy="3289970"/>
          </a:xfrm>
        </p:spPr>
        <p:txBody>
          <a:bodyPr>
            <a:normAutofit/>
          </a:bodyPr>
          <a:lstStyle/>
          <a:p>
            <a:pPr lvl="0" algn="l"/>
            <a:r>
              <a:rPr lang="ru-RU" sz="20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Проведённые мероприятия:     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</a:t>
            </a:r>
            <a:r>
              <a:rPr lang="ru-RU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 «Технология организации проектной деятельности в ДОУ»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ru-RU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час «Презентация проектов»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235492"/>
      </p:ext>
    </p:extLst>
  </p:cSld>
  <p:clrMapOvr>
    <a:masterClrMapping/>
  </p:clrMapOvr>
  <p:transition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627784" y="195486"/>
            <a:ext cx="3754741" cy="432048"/>
          </a:xfrm>
        </p:spPr>
        <p:txBody>
          <a:bodyPr/>
          <a:lstStyle/>
          <a:p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Кадровый состав ГБДОУ № 11</a:t>
            </a:r>
            <a:endParaRPr lang="ru-RU" sz="1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1016413"/>
              </p:ext>
            </p:extLst>
          </p:nvPr>
        </p:nvGraphicFramePr>
        <p:xfrm>
          <a:off x="1763688" y="699542"/>
          <a:ext cx="5010200" cy="1668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2040">
                  <a:extLst>
                    <a:ext uri="{9D8B030D-6E8A-4147-A177-3AD203B41FA5}">
                      <a16:colId xmlns:a16="http://schemas.microsoft.com/office/drawing/2014/main" val="3373375836"/>
                    </a:ext>
                  </a:extLst>
                </a:gridCol>
                <a:gridCol w="1002040">
                  <a:extLst>
                    <a:ext uri="{9D8B030D-6E8A-4147-A177-3AD203B41FA5}">
                      <a16:colId xmlns:a16="http://schemas.microsoft.com/office/drawing/2014/main" val="2072020380"/>
                    </a:ext>
                  </a:extLst>
                </a:gridCol>
                <a:gridCol w="1002040">
                  <a:extLst>
                    <a:ext uri="{9D8B030D-6E8A-4147-A177-3AD203B41FA5}">
                      <a16:colId xmlns:a16="http://schemas.microsoft.com/office/drawing/2014/main" val="247117238"/>
                    </a:ext>
                  </a:extLst>
                </a:gridCol>
                <a:gridCol w="1002040">
                  <a:extLst>
                    <a:ext uri="{9D8B030D-6E8A-4147-A177-3AD203B41FA5}">
                      <a16:colId xmlns:a16="http://schemas.microsoft.com/office/drawing/2014/main" val="843882589"/>
                    </a:ext>
                  </a:extLst>
                </a:gridCol>
                <a:gridCol w="1002040">
                  <a:extLst>
                    <a:ext uri="{9D8B030D-6E8A-4147-A177-3AD203B41FA5}">
                      <a16:colId xmlns:a16="http://schemas.microsoft.com/office/drawing/2014/main" val="2022816040"/>
                    </a:ext>
                  </a:extLst>
                </a:gridCol>
              </a:tblGrid>
              <a:tr h="1303175">
                <a:tc>
                  <a:txBody>
                    <a:bodyPr/>
                    <a:lstStyle/>
                    <a:p>
                      <a:r>
                        <a:rPr lang="ru-RU" sz="1400" dirty="0"/>
                        <a:t>Всего педагогических работников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Прошли</a:t>
                      </a:r>
                      <a:r>
                        <a:rPr lang="ru-RU" sz="1400" baseline="0" dirty="0"/>
                        <a:t> курсы ПК по ФГОС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Прошли курсы ПК в</a:t>
                      </a:r>
                      <a:r>
                        <a:rPr lang="ru-RU" sz="1400" baseline="0" dirty="0"/>
                        <a:t> 2023-24 </a:t>
                      </a:r>
                      <a:r>
                        <a:rPr lang="ru-RU" sz="1400" baseline="0" dirty="0" err="1"/>
                        <a:t>уч.году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Прошли переподготовку в 2023-2024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Необходимо пройти курсы в 2024-25    </a:t>
                      </a:r>
                    </a:p>
                    <a:p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8474794"/>
                  </a:ext>
                </a:extLst>
              </a:tr>
              <a:tr h="353009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270759"/>
                  </a:ext>
                </a:extLst>
              </a:tr>
            </a:tbl>
          </a:graphicData>
        </a:graphic>
      </p:graphicFrame>
      <p:graphicFrame>
        <p:nvGraphicFramePr>
          <p:cNvPr id="13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3476212"/>
              </p:ext>
            </p:extLst>
          </p:nvPr>
        </p:nvGraphicFramePr>
        <p:xfrm>
          <a:off x="971600" y="2643758"/>
          <a:ext cx="6666384" cy="1716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1064">
                  <a:extLst>
                    <a:ext uri="{9D8B030D-6E8A-4147-A177-3AD203B41FA5}">
                      <a16:colId xmlns:a16="http://schemas.microsoft.com/office/drawing/2014/main" val="3373375836"/>
                    </a:ext>
                  </a:extLst>
                </a:gridCol>
                <a:gridCol w="1111064">
                  <a:extLst>
                    <a:ext uri="{9D8B030D-6E8A-4147-A177-3AD203B41FA5}">
                      <a16:colId xmlns:a16="http://schemas.microsoft.com/office/drawing/2014/main" val="2072020380"/>
                    </a:ext>
                  </a:extLst>
                </a:gridCol>
                <a:gridCol w="1111064">
                  <a:extLst>
                    <a:ext uri="{9D8B030D-6E8A-4147-A177-3AD203B41FA5}">
                      <a16:colId xmlns:a16="http://schemas.microsoft.com/office/drawing/2014/main" val="247117238"/>
                    </a:ext>
                  </a:extLst>
                </a:gridCol>
                <a:gridCol w="1111064">
                  <a:extLst>
                    <a:ext uri="{9D8B030D-6E8A-4147-A177-3AD203B41FA5}">
                      <a16:colId xmlns:a16="http://schemas.microsoft.com/office/drawing/2014/main" val="843882589"/>
                    </a:ext>
                  </a:extLst>
                </a:gridCol>
                <a:gridCol w="1111064">
                  <a:extLst>
                    <a:ext uri="{9D8B030D-6E8A-4147-A177-3AD203B41FA5}">
                      <a16:colId xmlns:a16="http://schemas.microsoft.com/office/drawing/2014/main" val="2022816040"/>
                    </a:ext>
                  </a:extLst>
                </a:gridCol>
                <a:gridCol w="1111064">
                  <a:extLst>
                    <a:ext uri="{9D8B030D-6E8A-4147-A177-3AD203B41FA5}">
                      <a16:colId xmlns:a16="http://schemas.microsoft.com/office/drawing/2014/main" val="3098193620"/>
                    </a:ext>
                  </a:extLst>
                </a:gridCol>
              </a:tblGrid>
              <a:tr h="1350248">
                <a:tc>
                  <a:txBody>
                    <a:bodyPr/>
                    <a:lstStyle/>
                    <a:p>
                      <a:r>
                        <a:rPr lang="ru-RU" sz="1400" dirty="0"/>
                        <a:t>Всего педагогических работников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Имеют высшую кв. категорию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Имеют 1 кв. категорию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Не имеют кв. категории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Подтвердили/получили вновь в 2023-24уч. году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Планируют получить в 2024-25 уч. году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8474794"/>
                  </a:ext>
                </a:extLst>
              </a:tr>
              <a:tr h="365067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270759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619672" y="4359766"/>
            <a:ext cx="6018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265" algn="just"/>
            <a:r>
              <a:rPr lang="ru-RU" sz="1200" b="1" u="sng" dirty="0" smtClean="0"/>
              <a:t>Вывод:</a:t>
            </a:r>
            <a:r>
              <a:rPr lang="ru-RU" sz="1200" dirty="0" smtClean="0"/>
              <a:t> ГБДОУ № 11 </a:t>
            </a:r>
            <a:r>
              <a:rPr lang="ru-RU" sz="1200" dirty="0"/>
              <a:t>обладает необходимым кадровым потенциалом для осуществления </a:t>
            </a:r>
            <a:r>
              <a:rPr lang="ru-RU" sz="1200" dirty="0" err="1"/>
              <a:t>воспитательно</a:t>
            </a:r>
            <a:r>
              <a:rPr lang="ru-RU" sz="1200" dirty="0"/>
              <a:t>-образовательного процесса и работы в инновационном режиме. 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66714651"/>
      </p:ext>
    </p:extLst>
  </p:cSld>
  <p:clrMapOvr>
    <a:masterClrMapping/>
  </p:clrMapOvr>
  <p:transition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21555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Результативность образовательного процесса по возрастным </a:t>
            </a: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группам в </a:t>
            </a:r>
            <a:b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2023-2024 учебном году</a:t>
            </a:r>
            <a:endParaRPr lang="ru-RU" sz="1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F1CE3E3E-E3FE-3BD1-DCAC-30A46335FE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0293421"/>
              </p:ext>
            </p:extLst>
          </p:nvPr>
        </p:nvGraphicFramePr>
        <p:xfrm>
          <a:off x="539552" y="699542"/>
          <a:ext cx="7848872" cy="3949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771800" y="4587974"/>
            <a:ext cx="55446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Вывод: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отмечается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положительная динамика в освоении образовательной программы дошкольного образования ГБДОУ № 11.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0629390"/>
      </p:ext>
    </p:extLst>
  </p:cSld>
  <p:clrMapOvr>
    <a:masterClrMapping/>
  </p:clrMapOvr>
  <p:transition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21555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образовательной программы по образовательным </a:t>
            </a: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областям в 2023-2024 учебном году</a:t>
            </a:r>
            <a:endParaRPr lang="ru-RU" sz="1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F1CE3E3E-E3FE-3BD1-DCAC-30A46335FE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929546"/>
              </p:ext>
            </p:extLst>
          </p:nvPr>
        </p:nvGraphicFramePr>
        <p:xfrm>
          <a:off x="827584" y="771550"/>
          <a:ext cx="7416824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4"/>
          <p:cNvSpPr txBox="1">
            <a:spLocks/>
          </p:cNvSpPr>
          <p:nvPr/>
        </p:nvSpPr>
        <p:spPr>
          <a:xfrm>
            <a:off x="469641" y="3939902"/>
            <a:ext cx="8229600" cy="4215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56" y="4343915"/>
            <a:ext cx="8817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Вывод:</a:t>
            </a:r>
          </a:p>
          <a:p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Результаты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мониторинга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показывают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рост качества образовательной деятельности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 образовательным областям.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5457101"/>
      </p:ext>
    </p:extLst>
  </p:cSld>
  <p:clrMapOvr>
    <a:masterClrMapping/>
  </p:clrMapOvr>
  <p:transition advClick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89A3F6D0-ECC5-B8C9-84F6-9F5A0DEE96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5647345"/>
              </p:ext>
            </p:extLst>
          </p:nvPr>
        </p:nvGraphicFramePr>
        <p:xfrm>
          <a:off x="395536" y="627535"/>
          <a:ext cx="7848872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Заголовок 4">
            <a:extLst>
              <a:ext uri="{FF2B5EF4-FFF2-40B4-BE49-F238E27FC236}">
                <a16:creationId xmlns:a16="http://schemas.microsoft.com/office/drawing/2014/main" id="{22742CB9-D528-C9B6-546D-5FC3A73359CE}"/>
              </a:ext>
            </a:extLst>
          </p:cNvPr>
          <p:cNvSpPr txBox="1">
            <a:spLocks/>
          </p:cNvSpPr>
          <p:nvPr/>
        </p:nvSpPr>
        <p:spPr>
          <a:xfrm>
            <a:off x="558213" y="205979"/>
            <a:ext cx="8229600" cy="4215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физического развития воспитанников ГБДОУ 11 </a:t>
            </a:r>
            <a:b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2023-2024 </a:t>
            </a: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год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131840" y="3939902"/>
            <a:ext cx="54360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Вывод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Анализ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данных наблюдения за физическим развитием детей показывает положительную динамику уровня их физического развития,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то подтверждает эффективность использования разработанной и проведенной системы физкультурно-оздоровительной работы в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ГБДОУ № 11.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693303"/>
      </p:ext>
    </p:extLst>
  </p:cSld>
  <p:clrMapOvr>
    <a:masterClrMapping/>
  </p:clrMapOvr>
  <p:transition advClick="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89A3F6D0-ECC5-B8C9-84F6-9F5A0DEE96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1432102"/>
              </p:ext>
            </p:extLst>
          </p:nvPr>
        </p:nvGraphicFramePr>
        <p:xfrm>
          <a:off x="683568" y="843558"/>
          <a:ext cx="7776864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Заголовок 4">
            <a:extLst>
              <a:ext uri="{FF2B5EF4-FFF2-40B4-BE49-F238E27FC236}">
                <a16:creationId xmlns:a16="http://schemas.microsoft.com/office/drawing/2014/main" id="{22742CB9-D528-C9B6-546D-5FC3A73359CE}"/>
              </a:ext>
            </a:extLst>
          </p:cNvPr>
          <p:cNvSpPr txBox="1">
            <a:spLocks/>
          </p:cNvSpPr>
          <p:nvPr/>
        </p:nvSpPr>
        <p:spPr>
          <a:xfrm>
            <a:off x="467544" y="339502"/>
            <a:ext cx="8229600" cy="4215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музыкального развития воспитанников ГБДОУ 11 </a:t>
            </a:r>
            <a:b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2023-2024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год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4227934"/>
            <a:ext cx="87849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580" algn="just"/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Вывод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данные мониторинга показывают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положительную динамику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музыкального развития детей. 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828658"/>
      </p:ext>
    </p:extLst>
  </p:cSld>
  <p:clrMapOvr>
    <a:masterClrMapping/>
  </p:clrMapOvr>
  <p:transition advClick="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61183"/>
            <a:ext cx="8229600" cy="421555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коррекционной работы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группах для детей с 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ТНР 2023-2024 г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70FDA5B2-D922-FA75-2A6E-15BAE45A7C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3022838"/>
              </p:ext>
            </p:extLst>
          </p:nvPr>
        </p:nvGraphicFramePr>
        <p:xfrm>
          <a:off x="2339752" y="771550"/>
          <a:ext cx="5832648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86163408"/>
      </p:ext>
    </p:extLst>
  </p:cSld>
  <p:clrMapOvr>
    <a:masterClrMapping/>
  </p:clrMapOvr>
  <p:transition advClick="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61183"/>
            <a:ext cx="8229600" cy="421555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коррекционной работы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группах для детей с 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ЗПР 2023-2024 г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70FDA5B2-D922-FA75-2A6E-15BAE45A7C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8678635"/>
              </p:ext>
            </p:extLst>
          </p:nvPr>
        </p:nvGraphicFramePr>
        <p:xfrm>
          <a:off x="2339752" y="771550"/>
          <a:ext cx="5832648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35882925"/>
      </p:ext>
    </p:extLst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71550"/>
            <a:ext cx="8229600" cy="2664296"/>
          </a:xfrm>
        </p:spPr>
        <p:txBody>
          <a:bodyPr>
            <a:normAutofit/>
          </a:bodyPr>
          <a:lstStyle/>
          <a:p>
            <a:pPr algn="l"/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2023-2024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учебном году работа коллектива была направлена на 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достижение цели: </a:t>
            </a:r>
            <a:r>
              <a:rPr lang="ru-RU" sz="1800" u="sng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1800" u="sng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1800" u="sng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беспечение устойчивого развития дошкольного образовательного учреждения, путем повышения доступности, эффективности и качества образовательных услуг, создание условий для полноценного гармоничного развития и воспитания каждого ребенка в зависимости от его индивидуальных возможностей в соответствие с требованиями современной образовательной политики</a:t>
            </a: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».</a:t>
            </a:r>
            <a:r>
              <a:rPr lang="ru-RU" sz="1800" dirty="0">
                <a:solidFill>
                  <a:srgbClr val="0070C0"/>
                </a:solidFill>
              </a:rPr>
              <a:t/>
            </a:r>
            <a:br>
              <a:rPr lang="ru-RU" sz="1800" dirty="0">
                <a:solidFill>
                  <a:srgbClr val="0070C0"/>
                </a:solidFill>
              </a:rPr>
            </a:br>
            <a:endParaRPr lang="ru-RU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173325"/>
      </p:ext>
    </p:extLst>
  </p:cSld>
  <p:clrMapOvr>
    <a:masterClrMapping/>
  </p:clrMapOvr>
  <p:transition advClick="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411510"/>
            <a:ext cx="8229600" cy="576064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83568" y="1197168"/>
            <a:ext cx="7581528" cy="2520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Цели диагностики: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определение уровня актуального развития детей подготовительной к школе группы;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анализ психологической готовности детей к школе;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наблюдение динамики развития психических процессов детей подготовительной к школе группы.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99592" y="339502"/>
            <a:ext cx="705678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Готовность к школьному обучению</a:t>
            </a:r>
            <a:b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7803198"/>
      </p:ext>
    </p:extLst>
  </p:cSld>
  <p:clrMapOvr>
    <a:masterClrMapping/>
  </p:clrMapOvr>
  <p:transition advClick="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411510"/>
            <a:ext cx="8229600" cy="576064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83568" y="1197168"/>
            <a:ext cx="7581528" cy="2520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339502"/>
            <a:ext cx="75815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Количество обследуемых детей: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41 человек (84% от общего количества выпускников) дети подготовительной к школе группы (от 5,6 до 7 лет).</a:t>
            </a:r>
            <a:endParaRPr lang="ru-RU" dirty="0"/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9537149"/>
              </p:ext>
            </p:extLst>
          </p:nvPr>
        </p:nvGraphicFramePr>
        <p:xfrm>
          <a:off x="735190" y="1408190"/>
          <a:ext cx="7478284" cy="3113672"/>
        </p:xfrm>
        <a:graphic>
          <a:graphicData uri="http://schemas.openxmlformats.org/drawingml/2006/table">
            <a:tbl>
              <a:tblPr firstRow="1" firstCol="1" bandRow="1"/>
              <a:tblGrid>
                <a:gridCol w="492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71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92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49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642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7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55853" marR="55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Название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5853" marR="55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Автор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5853" marR="55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Исследуемые функции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5853" marR="55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Источник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5853" marR="55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18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193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  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193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5853" marR="558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indent="2095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Психолого-педагогическая оценка готовности к началу школьного обучения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5853" marR="558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Н.Я.Семаго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М.М.Семаго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5853" marR="558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тонкая моторика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внимание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произвольность, темп, целенаправленность деятельности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графические навыки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звуковой и звукобуквенный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анлиз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навык пересчета</a:t>
                      </a:r>
                    </a:p>
                  </a:txBody>
                  <a:tcPr marL="55853" marR="558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Методика «Скрининг – обследование готовности к школьному обучению»</a:t>
                      </a:r>
                    </a:p>
                  </a:txBody>
                  <a:tcPr marL="55853" marR="558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6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482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5853" marR="558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Методика-тест «Дерево»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5853" marR="558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5853" marR="558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Личностная готовность к школьному обучению</a:t>
                      </a:r>
                    </a:p>
                  </a:txBody>
                  <a:tcPr marL="55853" marR="558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Методика «Дерево»</a:t>
                      </a:r>
                    </a:p>
                  </a:txBody>
                  <a:tcPr marL="55853" marR="558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84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482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55853" marR="558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Стандартная беседа. Т.А. </a:t>
                      </a: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Нежновой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5853" marR="558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Т.А. Нежнова</a:t>
                      </a:r>
                    </a:p>
                  </a:txBody>
                  <a:tcPr marL="55853" marR="558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Мотивационная готовность к школьному обучению</a:t>
                      </a:r>
                    </a:p>
                  </a:txBody>
                  <a:tcPr marL="55853" marR="558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5853" marR="558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8074301"/>
      </p:ext>
    </p:extLst>
  </p:cSld>
  <p:clrMapOvr>
    <a:masterClrMapping/>
  </p:clrMapOvr>
  <p:transition advClick="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11560" y="555526"/>
            <a:ext cx="8229600" cy="576064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Количественные результаты диагностики готовности к школе:</a:t>
            </a:r>
            <a:b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«Психолого-педагогическая оценка готовности к началу школьного обучения», авторы: Н.Я. Семаго, М.М. Семаго</a:t>
            </a:r>
            <a:b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83568" y="1197168"/>
            <a:ext cx="7581528" cy="2520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4587493"/>
              </p:ext>
            </p:extLst>
          </p:nvPr>
        </p:nvGraphicFramePr>
        <p:xfrm>
          <a:off x="539554" y="1275605"/>
          <a:ext cx="7938866" cy="3034787"/>
        </p:xfrm>
        <a:graphic>
          <a:graphicData uri="http://schemas.openxmlformats.org/drawingml/2006/table">
            <a:tbl>
              <a:tblPr firstRow="1" firstCol="1" bandRow="1"/>
              <a:tblGrid>
                <a:gridCol w="949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13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48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55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55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91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91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8261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8261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7808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786722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Месяц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Общее кол-во детей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Готовность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(1-й уровень)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Условная готовность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(2-й уровень)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Условная неготовность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(3-й уровень)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Неготовность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(4-й уровень)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97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кол-во детей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кол-во детей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кол-во детей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кол-во детей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07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Сентябрь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53%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15%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16%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16%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12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Май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95%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2,5%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2,5%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0%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0087228"/>
      </p:ext>
    </p:extLst>
  </p:cSld>
  <p:clrMapOvr>
    <a:masterClrMapping/>
  </p:clrMapOvr>
  <p:transition advClick="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11560" y="555526"/>
            <a:ext cx="8229600" cy="576064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Количественные результаты диагностики готовности к школе:</a:t>
            </a:r>
            <a:b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«Психолого-педагогическая оценка готовности к началу школьного обучения», авторы: Н.Я. Семаго, М.М. Семаго</a:t>
            </a:r>
            <a:b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83568" y="1197168"/>
            <a:ext cx="7581528" cy="2520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4587493"/>
              </p:ext>
            </p:extLst>
          </p:nvPr>
        </p:nvGraphicFramePr>
        <p:xfrm>
          <a:off x="539554" y="1275605"/>
          <a:ext cx="7938866" cy="3034787"/>
        </p:xfrm>
        <a:graphic>
          <a:graphicData uri="http://schemas.openxmlformats.org/drawingml/2006/table">
            <a:tbl>
              <a:tblPr firstRow="1" firstCol="1" bandRow="1"/>
              <a:tblGrid>
                <a:gridCol w="949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13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48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55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55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91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91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8261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8261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7808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786722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Месяц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Общее кол-во детей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Готовность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(1-й уровень)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Условная готовность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(2-й уровень)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Условная неготовность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(3-й уровень)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Неготовность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(4-й уровень)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97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кол-во детей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кол-во детей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кол-во детей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кол-во детей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07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Сентябрь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53%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15%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16%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16%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12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Май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95%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2,5%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2,5%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0%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6308570"/>
      </p:ext>
    </p:extLst>
  </p:cSld>
  <p:clrMapOvr>
    <a:masterClrMapping/>
  </p:clrMapOvr>
  <p:transition advClick="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Сравнительный анализ общей готовности к школе отражен в графике (данные в %):</a:t>
            </a:r>
            <a:endParaRPr lang="ru-RU" dirty="0">
              <a:solidFill>
                <a:srgbClr val="0070C0"/>
              </a:solidFill>
            </a:endParaRPr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6225708"/>
              </p:ext>
            </p:extLst>
          </p:nvPr>
        </p:nvGraphicFramePr>
        <p:xfrm>
          <a:off x="1331640" y="1063229"/>
          <a:ext cx="6912768" cy="3308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01180135"/>
      </p:ext>
    </p:extLst>
  </p:cSld>
  <p:clrMapOvr>
    <a:masterClrMapping/>
  </p:clrMapOvr>
  <p:transition advClick="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83518"/>
            <a:ext cx="8229600" cy="857250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Важным компонентом готовности к школьному обучению является мотивационная и личностная готовность.</a:t>
            </a:r>
            <a:b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Общие показатели уровня психосоциальной зрелости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20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8125176"/>
              </p:ext>
            </p:extLst>
          </p:nvPr>
        </p:nvGraphicFramePr>
        <p:xfrm>
          <a:off x="683568" y="1635647"/>
          <a:ext cx="7848873" cy="2186432"/>
        </p:xfrm>
        <a:graphic>
          <a:graphicData uri="http://schemas.openxmlformats.org/drawingml/2006/table">
            <a:tbl>
              <a:tblPr firstRow="1" firstCol="1" bandRow="1"/>
              <a:tblGrid>
                <a:gridCol w="10664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39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4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3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38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38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594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506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17369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Месяц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Общее кол-во детей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Высокий уровень ШЗ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Средний уровень ШЗ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Низкий уровень ШЗ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3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кол-во детей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кол-во детей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кол-во детей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54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Май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41 чел.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16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39%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48%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3353267"/>
      </p:ext>
    </p:extLst>
  </p:cSld>
  <p:clrMapOvr>
    <a:masterClrMapping/>
  </p:clrMapOvr>
  <p:transition advClick="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83518"/>
            <a:ext cx="8229600" cy="857250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показатели </a:t>
            </a:r>
            <a:r>
              <a:rPr lang="ru-RU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сформированности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внутренней позиции школьника (мотивационная готовность)</a:t>
            </a: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2000" b="1" dirty="0">
              <a:solidFill>
                <a:srgbClr val="0070C0"/>
              </a:solidFill>
            </a:endParaRPr>
          </a:p>
        </p:txBody>
      </p:sp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0412545"/>
              </p:ext>
            </p:extLst>
          </p:nvPr>
        </p:nvGraphicFramePr>
        <p:xfrm>
          <a:off x="585901" y="1491629"/>
          <a:ext cx="7992885" cy="2704592"/>
        </p:xfrm>
        <a:graphic>
          <a:graphicData uri="http://schemas.openxmlformats.org/drawingml/2006/table">
            <a:tbl>
              <a:tblPr firstRow="1" firstCol="1" bandRow="1"/>
              <a:tblGrid>
                <a:gridCol w="1048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18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86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96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96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06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19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19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369148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Месяц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Общее кол-во детей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Внутренняя позиция школьника достаточно сформирована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Начальная стадия формирования внутренней позиции школьника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Внутренняя позиция школьника не сформирована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0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кол-во детей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кол-во детей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кол-во детей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29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Май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36 чел.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42%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44%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14%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6296268"/>
      </p:ext>
    </p:extLst>
  </p:cSld>
  <p:clrMapOvr>
    <a:masterClrMapping/>
  </p:clrMapOvr>
  <p:transition advClick="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87624" y="339502"/>
            <a:ext cx="6408712" cy="504056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конкурсного движения</a:t>
            </a: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582AB6B0-096B-4B6A-8F6F-47653109FC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0410411"/>
              </p:ext>
            </p:extLst>
          </p:nvPr>
        </p:nvGraphicFramePr>
        <p:xfrm>
          <a:off x="899592" y="843558"/>
          <a:ext cx="7272808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50811938"/>
      </p:ext>
    </p:extLst>
  </p:cSld>
  <p:clrMapOvr>
    <a:masterClrMapping/>
  </p:clrMapOvr>
  <p:transition advClick="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2550166"/>
              </p:ext>
            </p:extLst>
          </p:nvPr>
        </p:nvGraphicFramePr>
        <p:xfrm>
          <a:off x="323528" y="915566"/>
          <a:ext cx="8280921" cy="30963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>
                  <a:extLst>
                    <a:ext uri="{9D8B030D-6E8A-4147-A177-3AD203B41FA5}">
                      <a16:colId xmlns:a16="http://schemas.microsoft.com/office/drawing/2014/main" val="101455170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132280188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4257763625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3853916216"/>
                    </a:ext>
                  </a:extLst>
                </a:gridCol>
                <a:gridCol w="576065">
                  <a:extLst>
                    <a:ext uri="{9D8B030D-6E8A-4147-A177-3AD203B41FA5}">
                      <a16:colId xmlns:a16="http://schemas.microsoft.com/office/drawing/2014/main" val="2327494571"/>
                    </a:ext>
                  </a:extLst>
                </a:gridCol>
              </a:tblGrid>
              <a:tr h="157199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заполненных анкет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возможных положительных ответов по каждому критерию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положительных ответов по каждому критерию</a:t>
                      </a: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2012187"/>
                  </a:ext>
                </a:extLst>
              </a:tr>
              <a:tr h="464452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Информированность родителей о деятельности ДОУ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2051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82470393"/>
                  </a:ext>
                </a:extLst>
              </a:tr>
              <a:tr h="595451">
                <a:tc>
                  <a:txBody>
                    <a:bodyPr/>
                    <a:lstStyle/>
                    <a:p>
                      <a:r>
                        <a:rPr lang="ru-RU" sz="1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Вовлечённость</a:t>
                      </a: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родителей в  образовательный процесс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20103614"/>
                  </a:ext>
                </a:extLst>
              </a:tr>
              <a:tr h="464452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Удовлетворённость родителей деятельностью ДОУ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2051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3457521"/>
                  </a:ext>
                </a:extLst>
              </a:tr>
            </a:tbl>
          </a:graphicData>
        </a:graphic>
      </p:graphicFrame>
      <p:sp>
        <p:nvSpPr>
          <p:cNvPr id="3" name="Заголовок 4"/>
          <p:cNvSpPr>
            <a:spLocks noGrp="1"/>
          </p:cNvSpPr>
          <p:nvPr>
            <p:ph type="title"/>
          </p:nvPr>
        </p:nvSpPr>
        <p:spPr>
          <a:xfrm>
            <a:off x="683568" y="4083918"/>
            <a:ext cx="7848872" cy="504056"/>
          </a:xfrm>
        </p:spPr>
        <p:txBody>
          <a:bodyPr>
            <a:noAutofit/>
          </a:bodyPr>
          <a:lstStyle/>
          <a:p>
            <a:pPr algn="l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Вывод:</a:t>
            </a:r>
            <a:b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анкетирования показали высокий уровень информированности и удовлетворённости родителей работой ГБДОУ № 11 и средний уровень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вовлечённости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родителей в деятельность учреждения.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4"/>
          <p:cNvSpPr txBox="1">
            <a:spLocks/>
          </p:cNvSpPr>
          <p:nvPr/>
        </p:nvSpPr>
        <p:spPr>
          <a:xfrm>
            <a:off x="1187624" y="339502"/>
            <a:ext cx="705678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уровня удовлетворённости родителей (законных представителей) деятельностью ГБДОУ № 11</a:t>
            </a:r>
            <a:endParaRPr lang="ru-RU" sz="1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840002"/>
      </p:ext>
    </p:extLst>
  </p:cSld>
  <p:clrMapOvr>
    <a:masterClrMapping/>
  </p:clrMapOvr>
  <p:transition advClick="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5822057"/>
              </p:ext>
            </p:extLst>
          </p:nvPr>
        </p:nvGraphicFramePr>
        <p:xfrm>
          <a:off x="467544" y="1203598"/>
          <a:ext cx="8229600" cy="183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8536">
                  <a:extLst>
                    <a:ext uri="{9D8B030D-6E8A-4147-A177-3AD203B41FA5}">
                      <a16:colId xmlns:a16="http://schemas.microsoft.com/office/drawing/2014/main" val="370933330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935231759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1078065747"/>
                    </a:ext>
                  </a:extLst>
                </a:gridCol>
                <a:gridCol w="2674640">
                  <a:extLst>
                    <a:ext uri="{9D8B030D-6E8A-4147-A177-3AD203B41FA5}">
                      <a16:colId xmlns:a16="http://schemas.microsoft.com/office/drawing/2014/main" val="38835080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Количество участников</a:t>
                      </a:r>
                      <a:r>
                        <a:rPr lang="ru-RU" baseline="0" dirty="0"/>
                        <a:t> опроса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Общее количество положительных  ответов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Общая сумма баллов всех опрошенных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Уровень удовлетворённости педагогов</a:t>
                      </a:r>
                      <a:r>
                        <a:rPr lang="ru-RU" baseline="0" dirty="0"/>
                        <a:t> жизнедеятельностью ГБДОУ 11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1666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723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2313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3-высокий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1925373"/>
                  </a:ext>
                </a:extLst>
              </a:tr>
            </a:tbl>
          </a:graphicData>
        </a:graphic>
      </p:graphicFrame>
      <p:sp>
        <p:nvSpPr>
          <p:cNvPr id="3" name="Заголовок 4"/>
          <p:cNvSpPr>
            <a:spLocks noGrp="1"/>
          </p:cNvSpPr>
          <p:nvPr>
            <p:ph type="title"/>
          </p:nvPr>
        </p:nvSpPr>
        <p:spPr>
          <a:xfrm>
            <a:off x="971600" y="2859782"/>
            <a:ext cx="7056784" cy="1152128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Вывод: 90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педагогов удовлетворены деятельностью ДОУ</a:t>
            </a:r>
          </a:p>
        </p:txBody>
      </p:sp>
      <p:sp>
        <p:nvSpPr>
          <p:cNvPr id="4" name="Заголовок 4"/>
          <p:cNvSpPr txBox="1">
            <a:spLocks/>
          </p:cNvSpPr>
          <p:nvPr/>
        </p:nvSpPr>
        <p:spPr>
          <a:xfrm>
            <a:off x="899592" y="339502"/>
            <a:ext cx="705678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уровня удовлетворённости педагогических работников </a:t>
            </a:r>
          </a:p>
          <a:p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(законных представителей) деятельностью ГБДОУ № 11</a:t>
            </a:r>
            <a:endParaRPr lang="ru-RU" sz="1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155286"/>
      </p:ext>
    </p:extLst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40426" y="303286"/>
            <a:ext cx="78371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Комплектование и наполняемость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групп в 2023-2024 учебном году</a:t>
            </a:r>
            <a:endParaRPr lang="ru-RU" sz="2000" dirty="0">
              <a:solidFill>
                <a:srgbClr val="0070C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0429724"/>
              </p:ext>
            </p:extLst>
          </p:nvPr>
        </p:nvGraphicFramePr>
        <p:xfrm>
          <a:off x="611560" y="1491630"/>
          <a:ext cx="7416823" cy="211722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142143">
                  <a:extLst>
                    <a:ext uri="{9D8B030D-6E8A-4147-A177-3AD203B41FA5}">
                      <a16:colId xmlns:a16="http://schemas.microsoft.com/office/drawing/2014/main" val="1327326840"/>
                    </a:ext>
                  </a:extLst>
                </a:gridCol>
                <a:gridCol w="802073">
                  <a:extLst>
                    <a:ext uri="{9D8B030D-6E8A-4147-A177-3AD203B41FA5}">
                      <a16:colId xmlns:a16="http://schemas.microsoft.com/office/drawing/2014/main" val="3431268277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1449131496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4509909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4132311890"/>
                    </a:ext>
                  </a:extLst>
                </a:gridCol>
                <a:gridCol w="785469">
                  <a:extLst>
                    <a:ext uri="{9D8B030D-6E8A-4147-A177-3AD203B41FA5}">
                      <a16:colId xmlns:a16="http://schemas.microsoft.com/office/drawing/2014/main" val="2034870101"/>
                    </a:ext>
                  </a:extLst>
                </a:gridCol>
                <a:gridCol w="726699">
                  <a:extLst>
                    <a:ext uri="{9D8B030D-6E8A-4147-A177-3AD203B41FA5}">
                      <a16:colId xmlns:a16="http://schemas.microsoft.com/office/drawing/2014/main" val="1933184717"/>
                    </a:ext>
                  </a:extLst>
                </a:gridCol>
                <a:gridCol w="623969">
                  <a:extLst>
                    <a:ext uri="{9D8B030D-6E8A-4147-A177-3AD203B41FA5}">
                      <a16:colId xmlns:a16="http://schemas.microsoft.com/office/drawing/2014/main" val="2463326252"/>
                    </a:ext>
                  </a:extLst>
                </a:gridCol>
                <a:gridCol w="672174">
                  <a:extLst>
                    <a:ext uri="{9D8B030D-6E8A-4147-A177-3AD203B41FA5}">
                      <a16:colId xmlns:a16="http://schemas.microsoft.com/office/drawing/2014/main" val="677815878"/>
                    </a:ext>
                  </a:extLst>
                </a:gridCol>
              </a:tblGrid>
              <a:tr h="65520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в ДОУ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 1 года до 3 лет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 3 лет и старше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выпускных групп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4364756"/>
                  </a:ext>
                </a:extLst>
              </a:tr>
              <a:tr h="2184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2022-2023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2023-2024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2022-2023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2023-2024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2022-2023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2023-2024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2022-2023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2023-2024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3291855"/>
                  </a:ext>
                </a:extLst>
              </a:tr>
              <a:tr h="4261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групп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5030330"/>
                  </a:ext>
                </a:extLst>
              </a:tr>
              <a:tr h="6445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детей в группах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9198251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813664" y="3595650"/>
            <a:ext cx="5461761" cy="1535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Aft>
                <a:spcPts val="0"/>
              </a:spcAft>
              <a:tabLst>
                <a:tab pos="6031230" algn="l"/>
              </a:tabLst>
            </a:pPr>
            <a:r>
              <a:rPr lang="ru-RU" sz="12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Численный состав детей раннего возраста - 59</a:t>
            </a:r>
            <a:endParaRPr lang="ru-RU" sz="12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540" algn="just">
              <a:lnSpc>
                <a:spcPct val="110000"/>
              </a:lnSpc>
              <a:spcAft>
                <a:spcPts val="0"/>
              </a:spcAft>
              <a:tabLst>
                <a:tab pos="6031230" algn="l"/>
              </a:tabLs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Численный</a:t>
            </a:r>
            <a:r>
              <a:rPr lang="ru-RU" sz="1200" spc="1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состав</a:t>
            </a:r>
            <a:r>
              <a:rPr lang="ru-RU" sz="1200" spc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детей</a:t>
            </a:r>
            <a:r>
              <a:rPr lang="ru-RU" sz="1200" spc="9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дошкольного</a:t>
            </a:r>
            <a:r>
              <a:rPr lang="ru-RU" sz="1200" spc="16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возраста</a:t>
            </a:r>
            <a:r>
              <a:rPr lang="ru-RU" sz="1200" spc="1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— </a:t>
            </a:r>
            <a:r>
              <a:rPr lang="ru-RU" sz="12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368, из них:</a:t>
            </a:r>
            <a:endParaRPr lang="ru-RU" sz="12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540" algn="just">
              <a:lnSpc>
                <a:spcPct val="110000"/>
              </a:lnSpc>
              <a:spcAft>
                <a:spcPts val="0"/>
              </a:spcAft>
              <a:tabLst>
                <a:tab pos="6031230" algn="l"/>
              </a:tabLst>
            </a:pPr>
            <a:r>
              <a:rPr lang="ru-RU" sz="12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Общеразвивающие группы – 351</a:t>
            </a:r>
            <a:endParaRPr lang="ru-RU" sz="12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540" algn="just">
              <a:lnSpc>
                <a:spcPct val="110000"/>
              </a:lnSpc>
              <a:spcAft>
                <a:spcPts val="0"/>
              </a:spcAft>
              <a:tabLst>
                <a:tab pos="6031230" algn="l"/>
              </a:tabLst>
            </a:pPr>
            <a:r>
              <a:rPr lang="ru-RU" sz="12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Компенсирующие ТНР – 55</a:t>
            </a:r>
            <a:endParaRPr lang="ru-RU" sz="12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540" algn="just">
              <a:lnSpc>
                <a:spcPct val="110000"/>
              </a:lnSpc>
              <a:spcAft>
                <a:spcPts val="0"/>
              </a:spcAft>
              <a:tabLst>
                <a:tab pos="6031230" algn="l"/>
              </a:tabLst>
            </a:pPr>
            <a:r>
              <a:rPr lang="ru-RU" sz="12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Компенсирующие ЗПР -</a:t>
            </a:r>
            <a:r>
              <a:rPr lang="ru-RU" sz="1200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21</a:t>
            </a:r>
          </a:p>
          <a:p>
            <a:pPr algn="just">
              <a:spcAft>
                <a:spcPts val="0"/>
              </a:spcAft>
            </a:pPr>
            <a:r>
              <a:rPr lang="ru-RU" sz="14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Вывод: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Укомплектованность мест в ГБДОУ </a:t>
            </a:r>
            <a:r>
              <a:rPr lang="ru-RU" sz="1400" b="1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№ 11 - 100</a:t>
            </a:r>
            <a:r>
              <a:rPr lang="ru-RU" sz="1400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%.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540" algn="just">
              <a:lnSpc>
                <a:spcPct val="110000"/>
              </a:lnSpc>
              <a:spcAft>
                <a:spcPts val="0"/>
              </a:spcAft>
              <a:tabLst>
                <a:tab pos="6031230" algn="l"/>
              </a:tabLst>
            </a:pPr>
            <a:endParaRPr lang="ru-RU" sz="12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870565"/>
            <a:ext cx="812693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1.01.2024 г. функционирует образовательная площадка №1 (55 мест)</a:t>
            </a:r>
          </a:p>
          <a:p>
            <a:pPr lvl="0"/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1.09.2023 г. функционирует образовательная площадка №2 (80 мест)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119329"/>
      </p:ext>
    </p:extLst>
  </p:cSld>
  <p:clrMapOvr>
    <a:masterClrMapping/>
  </p:clrMapOvr>
  <p:transition advClick="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70915" y="771550"/>
            <a:ext cx="7560840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ts val="1370"/>
              </a:lnSpc>
              <a:spcAft>
                <a:spcPts val="0"/>
              </a:spcAft>
            </a:pPr>
            <a:r>
              <a:rPr lang="ru-RU" sz="1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Реализация поставленных </a:t>
            </a:r>
            <a:r>
              <a:rPr lang="ru-RU" sz="12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цели и </a:t>
            </a:r>
            <a:r>
              <a:rPr lang="ru-RU" sz="1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задач, </a:t>
            </a:r>
            <a:r>
              <a:rPr lang="ru-RU" sz="12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ГБДОУ </a:t>
            </a:r>
            <a:r>
              <a:rPr lang="ru-RU" sz="1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детский сад № 11 на </a:t>
            </a:r>
            <a:r>
              <a:rPr lang="ru-RU" sz="12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2023-2024 г</a:t>
            </a:r>
            <a:r>
              <a:rPr lang="ru-RU" sz="1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позволили обеспечить устойчивое развитие учреждения, а также способствовали повышению рейтинга учреждения и формированию его имиджа. </a:t>
            </a:r>
            <a:endParaRPr lang="ru-RU" sz="1100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Решение </a:t>
            </a:r>
            <a:r>
              <a:rPr lang="ru-RU" sz="1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основных приоритетных направлений способствовали повышению качества предоставления образовательных услуг населению, осуществлению комплексной безопасности и комфортных условий образовательного </a:t>
            </a:r>
            <a:r>
              <a:rPr lang="ru-RU" sz="12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процесса.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2139702"/>
            <a:ext cx="3168352" cy="238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465848"/>
      </p:ext>
    </p:extLst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23528" y="260648"/>
            <a:ext cx="8229600" cy="7989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Количественные результаты адаптации детей к ДОУ </a:t>
            </a:r>
          </a:p>
          <a:p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(сентябрь-октябрь)</a:t>
            </a:r>
          </a:p>
        </p:txBody>
      </p:sp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309609"/>
              </p:ext>
            </p:extLst>
          </p:nvPr>
        </p:nvGraphicFramePr>
        <p:xfrm>
          <a:off x="1187624" y="1131590"/>
          <a:ext cx="6768752" cy="3511270"/>
        </p:xfrm>
        <a:graphic>
          <a:graphicData uri="http://schemas.openxmlformats.org/drawingml/2006/table">
            <a:tbl>
              <a:tblPr firstRow="1" firstCol="1" bandRow="1"/>
              <a:tblGrid>
                <a:gridCol w="9835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7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26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26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26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26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26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9459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89416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Наименование группы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Общее количество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детей обследованных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(списочный)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Уровни адаптации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07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Высокий уровень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Средний уровень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Низкий уровень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9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Количество детей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Количество детей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Количество детей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9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младшая группа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17(22)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77%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17%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0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 младшая группа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17(22)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18%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35%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17%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88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 младшая группа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19(21)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26%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63%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07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Ясельная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группа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19(25)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32%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42%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26%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9077670"/>
      </p:ext>
    </p:extLst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45434" y="483518"/>
            <a:ext cx="8229600" cy="6549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Количественные результаты адаптации детей к ДОУ </a:t>
            </a:r>
          </a:p>
          <a:p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(февраль-март)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9370618"/>
              </p:ext>
            </p:extLst>
          </p:nvPr>
        </p:nvGraphicFramePr>
        <p:xfrm>
          <a:off x="611560" y="1275606"/>
          <a:ext cx="7992886" cy="3200201"/>
        </p:xfrm>
        <a:graphic>
          <a:graphicData uri="http://schemas.openxmlformats.org/drawingml/2006/table">
            <a:tbl>
              <a:tblPr firstRow="1" firstCol="1" bandRow="1"/>
              <a:tblGrid>
                <a:gridCol w="1172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6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89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89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89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89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689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5080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07511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группы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Общее количество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детей обследованных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(списочный)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Уровни адаптации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89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Высокий уровень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Средний уровень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Низкий уровень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2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детей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детей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детей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82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младшая группа № 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(Черепашки)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17(22)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77%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17%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364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младшая группа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(Тигрята)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17(22)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18%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35%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0227548"/>
      </p:ext>
    </p:extLst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9502"/>
            <a:ext cx="8229600" cy="403244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b="1" u="sng" dirty="0">
                <a:solidFill>
                  <a:srgbClr val="333333"/>
                </a:solidFill>
                <a:latin typeface="Times New Roman" panose="02020603050405020304" pitchFamily="18" charset="0"/>
              </a:rPr>
              <a:t>Выводы</a:t>
            </a:r>
            <a:endParaRPr lang="ru-RU" u="sng" dirty="0">
              <a:solidFill>
                <a:srgbClr val="333333"/>
              </a:solidFill>
              <a:latin typeface="commissioner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  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Таким образом можно сделать вывод, что для большинства детей процесс адаптации проходил на высоком и среднем уровне. Этому способствовала совместная работа всех участников образовательного процесса и проведённые мероприятия:</a:t>
            </a:r>
            <a:endParaRPr lang="ru-RU" dirty="0">
              <a:solidFill>
                <a:srgbClr val="333333"/>
              </a:solidFill>
              <a:latin typeface="commissioner"/>
            </a:endParaRPr>
          </a:p>
          <a:p>
            <a:pPr marL="114300" indent="0"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     1.</a:t>
            </a:r>
            <a:r>
              <a:rPr lang="ru-RU" sz="800" dirty="0">
                <a:solidFill>
                  <a:srgbClr val="000000"/>
                </a:solidFill>
                <a:latin typeface="Times New Roman" panose="02020603050405020304" pitchFamily="18" charset="0"/>
              </a:rPr>
              <a:t>     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Занятия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педагога-психолога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с детьми в адаптационный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период.</a:t>
            </a:r>
          </a:p>
          <a:p>
            <a:pPr marL="114300" indent="0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   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2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r>
              <a:rPr lang="ru-RU" sz="800" dirty="0">
                <a:solidFill>
                  <a:srgbClr val="000000"/>
                </a:solidFill>
                <a:latin typeface="Times New Roman" panose="02020603050405020304" pitchFamily="18" charset="0"/>
              </a:rPr>
              <a:t>     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Систематическое консультирование родителей и педагогов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ru-RU" dirty="0" smtClean="0">
              <a:solidFill>
                <a:srgbClr val="333333"/>
              </a:solidFill>
              <a:latin typeface="commissioner"/>
            </a:endParaRPr>
          </a:p>
          <a:p>
            <a:pPr marL="114300" indent="0"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     3.</a:t>
            </a:r>
            <a:r>
              <a:rPr lang="ru-RU" sz="800" dirty="0">
                <a:solidFill>
                  <a:srgbClr val="000000"/>
                </a:solidFill>
                <a:latin typeface="Times New Roman" panose="02020603050405020304" pitchFamily="18" charset="0"/>
              </a:rPr>
              <a:t>     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Распространение информации по адаптации: памятки, листовки, стендовая информация.</a:t>
            </a:r>
            <a:endParaRPr lang="ru-RU" dirty="0">
              <a:solidFill>
                <a:srgbClr val="333333"/>
              </a:solidFill>
              <a:latin typeface="commissioner"/>
            </a:endParaRPr>
          </a:p>
          <a:p>
            <a:pPr marL="114300" indent="0" algn="just">
              <a:spcAft>
                <a:spcPts val="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4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. Прием детей в группу осуществлялся по индивидуальному графику, с постепенным увеличением времени пребывания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ребенка.</a:t>
            </a:r>
            <a:endParaRPr lang="ru-RU" dirty="0">
              <a:solidFill>
                <a:srgbClr val="333333"/>
              </a:solidFill>
              <a:latin typeface="commissioner"/>
            </a:endParaRPr>
          </a:p>
          <a:p>
            <a:pPr marL="114300" indent="0" algn="just">
              <a:spcAft>
                <a:spcPts val="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 5.</a:t>
            </a:r>
            <a:r>
              <a:rPr lang="ru-RU" sz="800" dirty="0">
                <a:solidFill>
                  <a:srgbClr val="000000"/>
                </a:solidFill>
                <a:latin typeface="Times New Roman" panose="02020603050405020304" pitchFamily="18" charset="0"/>
              </a:rPr>
              <a:t>     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Учёт индивидуальных особенностей детей.</a:t>
            </a:r>
            <a:endParaRPr lang="ru-RU" dirty="0">
              <a:solidFill>
                <a:srgbClr val="333333"/>
              </a:solidFill>
              <a:latin typeface="commissioner"/>
            </a:endParaRPr>
          </a:p>
          <a:p>
            <a:pPr marL="114300" indent="0" algn="just">
              <a:spcAft>
                <a:spcPts val="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6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r>
              <a:rPr lang="ru-RU" sz="80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Организация игровой деятельности, которая способствовала формированию у детей уверенности в самих себе и своих возможностях и закладывала основы доверительного отношения детей к взрослым, формируя доверие и привязанность к воспитателю, а также основы доброжелательного отношения детей друг к другу.</a:t>
            </a:r>
            <a:endParaRPr lang="ru-RU" dirty="0">
              <a:solidFill>
                <a:srgbClr val="333333"/>
              </a:solidFill>
              <a:latin typeface="commissioner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детьми, имеющими низкий уровень адаптации были продолжены занятия в индивидуальной форме, а также были проведены дополнительные консультации с родителями с целью выявления причин и оказания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помощи.</a:t>
            </a:r>
            <a:r>
              <a:rPr lang="ru-RU" dirty="0" smtClean="0">
                <a:solidFill>
                  <a:srgbClr val="333333"/>
                </a:solidFill>
                <a:latin typeface="commissioner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Основными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причинами низкого уровня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адаптированности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послужили: не соблюдение режима дня и эпизодическая посещаемость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ГБДОУ.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ru-RU" dirty="0">
              <a:solidFill>
                <a:srgbClr val="333333"/>
              </a:solidFill>
              <a:latin typeface="commissioner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7023075"/>
      </p:ext>
    </p:extLst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7D15A7-3095-18AF-D680-E7416DF87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b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лечебно-профилактической деятельности</a:t>
            </a:r>
            <a:b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(анализ 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заболеваемости по группам на одного ребёнка)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B999228B-51E2-8AE1-9031-66CC71BA08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167000"/>
              </p:ext>
            </p:extLst>
          </p:nvPr>
        </p:nvGraphicFramePr>
        <p:xfrm>
          <a:off x="1818734" y="1200148"/>
          <a:ext cx="5506532" cy="3439202"/>
        </p:xfrm>
        <a:graphic>
          <a:graphicData uri="http://schemas.openxmlformats.org/drawingml/2006/table">
            <a:tbl>
              <a:tblPr firstRow="1" firstCol="1" bandRow="1"/>
              <a:tblGrid>
                <a:gridCol w="948691">
                  <a:extLst>
                    <a:ext uri="{9D8B030D-6E8A-4147-A177-3AD203B41FA5}">
                      <a16:colId xmlns:a16="http://schemas.microsoft.com/office/drawing/2014/main" val="3481114199"/>
                    </a:ext>
                  </a:extLst>
                </a:gridCol>
                <a:gridCol w="406582">
                  <a:extLst>
                    <a:ext uri="{9D8B030D-6E8A-4147-A177-3AD203B41FA5}">
                      <a16:colId xmlns:a16="http://schemas.microsoft.com/office/drawing/2014/main" val="1857808354"/>
                    </a:ext>
                  </a:extLst>
                </a:gridCol>
                <a:gridCol w="487898">
                  <a:extLst>
                    <a:ext uri="{9D8B030D-6E8A-4147-A177-3AD203B41FA5}">
                      <a16:colId xmlns:a16="http://schemas.microsoft.com/office/drawing/2014/main" val="1421981897"/>
                    </a:ext>
                  </a:extLst>
                </a:gridCol>
                <a:gridCol w="407171">
                  <a:extLst>
                    <a:ext uri="{9D8B030D-6E8A-4147-A177-3AD203B41FA5}">
                      <a16:colId xmlns:a16="http://schemas.microsoft.com/office/drawing/2014/main" val="1436441273"/>
                    </a:ext>
                  </a:extLst>
                </a:gridCol>
                <a:gridCol w="407171">
                  <a:extLst>
                    <a:ext uri="{9D8B030D-6E8A-4147-A177-3AD203B41FA5}">
                      <a16:colId xmlns:a16="http://schemas.microsoft.com/office/drawing/2014/main" val="3778923452"/>
                    </a:ext>
                  </a:extLst>
                </a:gridCol>
                <a:gridCol w="407171">
                  <a:extLst>
                    <a:ext uri="{9D8B030D-6E8A-4147-A177-3AD203B41FA5}">
                      <a16:colId xmlns:a16="http://schemas.microsoft.com/office/drawing/2014/main" val="4008509381"/>
                    </a:ext>
                  </a:extLst>
                </a:gridCol>
                <a:gridCol w="407171">
                  <a:extLst>
                    <a:ext uri="{9D8B030D-6E8A-4147-A177-3AD203B41FA5}">
                      <a16:colId xmlns:a16="http://schemas.microsoft.com/office/drawing/2014/main" val="3726353928"/>
                    </a:ext>
                  </a:extLst>
                </a:gridCol>
                <a:gridCol w="407171">
                  <a:extLst>
                    <a:ext uri="{9D8B030D-6E8A-4147-A177-3AD203B41FA5}">
                      <a16:colId xmlns:a16="http://schemas.microsoft.com/office/drawing/2014/main" val="129545558"/>
                    </a:ext>
                  </a:extLst>
                </a:gridCol>
                <a:gridCol w="407171">
                  <a:extLst>
                    <a:ext uri="{9D8B030D-6E8A-4147-A177-3AD203B41FA5}">
                      <a16:colId xmlns:a16="http://schemas.microsoft.com/office/drawing/2014/main" val="2335159485"/>
                    </a:ext>
                  </a:extLst>
                </a:gridCol>
                <a:gridCol w="390672">
                  <a:extLst>
                    <a:ext uri="{9D8B030D-6E8A-4147-A177-3AD203B41FA5}">
                      <a16:colId xmlns:a16="http://schemas.microsoft.com/office/drawing/2014/main" val="1157412886"/>
                    </a:ext>
                  </a:extLst>
                </a:gridCol>
                <a:gridCol w="829663">
                  <a:extLst>
                    <a:ext uri="{9D8B030D-6E8A-4147-A177-3AD203B41FA5}">
                      <a16:colId xmlns:a16="http://schemas.microsoft.com/office/drawing/2014/main" val="3159017639"/>
                    </a:ext>
                  </a:extLst>
                </a:gridCol>
              </a:tblGrid>
              <a:tr h="339407">
                <a:tc>
                  <a:txBody>
                    <a:bodyPr/>
                    <a:lstStyle/>
                    <a:p>
                      <a:pPr algn="just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Группа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отч.период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3610068"/>
                  </a:ext>
                </a:extLst>
              </a:tr>
              <a:tr h="169704">
                <a:tc>
                  <a:txBody>
                    <a:bodyPr/>
                    <a:lstStyle/>
                    <a:p>
                      <a:pPr algn="just"/>
                      <a:r>
                        <a:rPr lang="ru-RU" sz="11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Бегемотики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1,9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2,8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2,8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3,9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4,5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2,9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8070164"/>
                  </a:ext>
                </a:extLst>
              </a:tr>
              <a:tr h="169704">
                <a:tc>
                  <a:txBody>
                    <a:bodyPr/>
                    <a:lstStyle/>
                    <a:p>
                      <a:pPr algn="just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Черепашки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2410919"/>
                  </a:ext>
                </a:extLst>
              </a:tr>
              <a:tr h="169704">
                <a:tc>
                  <a:txBody>
                    <a:bodyPr/>
                    <a:lstStyle/>
                    <a:p>
                      <a:pPr algn="just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Тигрята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6208829"/>
                  </a:ext>
                </a:extLst>
              </a:tr>
              <a:tr h="169704">
                <a:tc>
                  <a:txBody>
                    <a:bodyPr/>
                    <a:lstStyle/>
                    <a:p>
                      <a:pPr algn="just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Солнечная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3,8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0460001"/>
                  </a:ext>
                </a:extLst>
              </a:tr>
              <a:tr h="169704">
                <a:tc>
                  <a:txBody>
                    <a:bodyPr/>
                    <a:lstStyle/>
                    <a:p>
                      <a:pPr algn="just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Цветочная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317571"/>
                  </a:ext>
                </a:extLst>
              </a:tr>
              <a:tr h="169704">
                <a:tc>
                  <a:txBody>
                    <a:bodyPr/>
                    <a:lstStyle/>
                    <a:p>
                      <a:pPr algn="just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Крохи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085242"/>
                  </a:ext>
                </a:extLst>
              </a:tr>
              <a:tr h="169704">
                <a:tc>
                  <a:txBody>
                    <a:bodyPr/>
                    <a:lstStyle/>
                    <a:p>
                      <a:pPr algn="just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Садовая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4678405"/>
                  </a:ext>
                </a:extLst>
              </a:tr>
              <a:tr h="169704">
                <a:tc>
                  <a:txBody>
                    <a:bodyPr/>
                    <a:lstStyle/>
                    <a:p>
                      <a:pPr algn="just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Шалунишки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1930721"/>
                  </a:ext>
                </a:extLst>
              </a:tr>
              <a:tr h="169704">
                <a:tc>
                  <a:txBody>
                    <a:bodyPr/>
                    <a:lstStyle/>
                    <a:p>
                      <a:pPr algn="just"/>
                      <a:r>
                        <a:rPr lang="ru-RU" sz="11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Курносики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3,9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6954345"/>
                  </a:ext>
                </a:extLst>
              </a:tr>
              <a:tr h="169704">
                <a:tc>
                  <a:txBody>
                    <a:bodyPr/>
                    <a:lstStyle/>
                    <a:p>
                      <a:pPr algn="just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Затейники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3,8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9803934"/>
                  </a:ext>
                </a:extLst>
              </a:tr>
              <a:tr h="169704">
                <a:tc>
                  <a:txBody>
                    <a:bodyPr/>
                    <a:lstStyle/>
                    <a:p>
                      <a:pPr algn="just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Звездочки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8547498"/>
                  </a:ext>
                </a:extLst>
              </a:tr>
              <a:tr h="169704">
                <a:tc>
                  <a:txBody>
                    <a:bodyPr/>
                    <a:lstStyle/>
                    <a:p>
                      <a:pPr algn="just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Знайки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5618071"/>
                  </a:ext>
                </a:extLst>
              </a:tr>
              <a:tr h="169704">
                <a:tc>
                  <a:txBody>
                    <a:bodyPr/>
                    <a:lstStyle/>
                    <a:p>
                      <a:pPr algn="just"/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Крепыши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2,8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1,4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3,8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2,9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8544003"/>
                  </a:ext>
                </a:extLst>
              </a:tr>
              <a:tr h="169704">
                <a:tc>
                  <a:txBody>
                    <a:bodyPr/>
                    <a:lstStyle/>
                    <a:p>
                      <a:pPr algn="just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Почемучки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1,6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1,6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3,3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5,7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1,9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8991226"/>
                  </a:ext>
                </a:extLst>
              </a:tr>
              <a:tr h="169704">
                <a:tc>
                  <a:txBody>
                    <a:bodyPr/>
                    <a:lstStyle/>
                    <a:p>
                      <a:pPr algn="just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Топатушки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4002218"/>
                  </a:ext>
                </a:extLst>
              </a:tr>
              <a:tr h="214827">
                <a:tc>
                  <a:txBody>
                    <a:bodyPr/>
                    <a:lstStyle/>
                    <a:p>
                      <a:pPr algn="just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Капитошки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6685192"/>
                  </a:ext>
                </a:extLst>
              </a:tr>
              <a:tr h="169704">
                <a:tc>
                  <a:txBody>
                    <a:bodyPr/>
                    <a:lstStyle/>
                    <a:p>
                      <a:pPr algn="just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Гномики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6401164"/>
                  </a:ext>
                </a:extLst>
              </a:tr>
              <a:tr h="169704">
                <a:tc>
                  <a:txBody>
                    <a:bodyPr/>
                    <a:lstStyle/>
                    <a:p>
                      <a:pPr algn="just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Карапузики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39" marR="6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44589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8596143"/>
      </p:ext>
    </p:extLst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7D15A7-3095-18AF-D680-E7416DF87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b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лечебно-профилактической деятельности</a:t>
            </a:r>
            <a:b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(анализ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посещаемости 63%)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066B43C3-4C38-E54D-3869-61C1A0106D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9763015"/>
              </p:ext>
            </p:extLst>
          </p:nvPr>
        </p:nvGraphicFramePr>
        <p:xfrm>
          <a:off x="1835695" y="1200148"/>
          <a:ext cx="5544619" cy="3497364"/>
        </p:xfrm>
        <a:graphic>
          <a:graphicData uri="http://schemas.openxmlformats.org/drawingml/2006/table">
            <a:tbl>
              <a:tblPr firstRow="1" firstCol="1" bandRow="1"/>
              <a:tblGrid>
                <a:gridCol w="604597">
                  <a:extLst>
                    <a:ext uri="{9D8B030D-6E8A-4147-A177-3AD203B41FA5}">
                      <a16:colId xmlns:a16="http://schemas.microsoft.com/office/drawing/2014/main" val="3012487749"/>
                    </a:ext>
                  </a:extLst>
                </a:gridCol>
                <a:gridCol w="455673">
                  <a:extLst>
                    <a:ext uri="{9D8B030D-6E8A-4147-A177-3AD203B41FA5}">
                      <a16:colId xmlns:a16="http://schemas.microsoft.com/office/drawing/2014/main" val="4212303367"/>
                    </a:ext>
                  </a:extLst>
                </a:gridCol>
                <a:gridCol w="455673">
                  <a:extLst>
                    <a:ext uri="{9D8B030D-6E8A-4147-A177-3AD203B41FA5}">
                      <a16:colId xmlns:a16="http://schemas.microsoft.com/office/drawing/2014/main" val="1448916614"/>
                    </a:ext>
                  </a:extLst>
                </a:gridCol>
                <a:gridCol w="455673">
                  <a:extLst>
                    <a:ext uri="{9D8B030D-6E8A-4147-A177-3AD203B41FA5}">
                      <a16:colId xmlns:a16="http://schemas.microsoft.com/office/drawing/2014/main" val="2334053054"/>
                    </a:ext>
                  </a:extLst>
                </a:gridCol>
                <a:gridCol w="456267">
                  <a:extLst>
                    <a:ext uri="{9D8B030D-6E8A-4147-A177-3AD203B41FA5}">
                      <a16:colId xmlns:a16="http://schemas.microsoft.com/office/drawing/2014/main" val="2353777159"/>
                    </a:ext>
                  </a:extLst>
                </a:gridCol>
                <a:gridCol w="456267">
                  <a:extLst>
                    <a:ext uri="{9D8B030D-6E8A-4147-A177-3AD203B41FA5}">
                      <a16:colId xmlns:a16="http://schemas.microsoft.com/office/drawing/2014/main" val="3246416336"/>
                    </a:ext>
                  </a:extLst>
                </a:gridCol>
                <a:gridCol w="456267">
                  <a:extLst>
                    <a:ext uri="{9D8B030D-6E8A-4147-A177-3AD203B41FA5}">
                      <a16:colId xmlns:a16="http://schemas.microsoft.com/office/drawing/2014/main" val="2785048946"/>
                    </a:ext>
                  </a:extLst>
                </a:gridCol>
                <a:gridCol w="456267">
                  <a:extLst>
                    <a:ext uri="{9D8B030D-6E8A-4147-A177-3AD203B41FA5}">
                      <a16:colId xmlns:a16="http://schemas.microsoft.com/office/drawing/2014/main" val="1935047182"/>
                    </a:ext>
                  </a:extLst>
                </a:gridCol>
                <a:gridCol w="456267">
                  <a:extLst>
                    <a:ext uri="{9D8B030D-6E8A-4147-A177-3AD203B41FA5}">
                      <a16:colId xmlns:a16="http://schemas.microsoft.com/office/drawing/2014/main" val="1109202017"/>
                    </a:ext>
                  </a:extLst>
                </a:gridCol>
                <a:gridCol w="456267">
                  <a:extLst>
                    <a:ext uri="{9D8B030D-6E8A-4147-A177-3AD203B41FA5}">
                      <a16:colId xmlns:a16="http://schemas.microsoft.com/office/drawing/2014/main" val="1086758744"/>
                    </a:ext>
                  </a:extLst>
                </a:gridCol>
                <a:gridCol w="835401">
                  <a:extLst>
                    <a:ext uri="{9D8B030D-6E8A-4147-A177-3AD203B41FA5}">
                      <a16:colId xmlns:a16="http://schemas.microsoft.com/office/drawing/2014/main" val="343341262"/>
                    </a:ext>
                  </a:extLst>
                </a:gridCol>
              </a:tblGrid>
              <a:tr h="184212">
                <a:tc>
                  <a:txBody>
                    <a:bodyPr/>
                    <a:lstStyle/>
                    <a:p>
                      <a:pPr algn="just"/>
                      <a:r>
                        <a:rPr lang="ru-RU" sz="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Группа 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09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отч.период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3482944"/>
                  </a:ext>
                </a:extLst>
              </a:tr>
              <a:tr h="184212">
                <a:tc>
                  <a:txBody>
                    <a:bodyPr/>
                    <a:lstStyle/>
                    <a:p>
                      <a:pPr algn="just"/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Бегемотики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496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62%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1518827"/>
                  </a:ext>
                </a:extLst>
              </a:tr>
              <a:tr h="184212">
                <a:tc>
                  <a:txBody>
                    <a:bodyPr/>
                    <a:lstStyle/>
                    <a:p>
                      <a:pPr algn="just"/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Черепашки 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3324618"/>
                  </a:ext>
                </a:extLst>
              </a:tr>
              <a:tr h="184212">
                <a:tc>
                  <a:txBody>
                    <a:bodyPr/>
                    <a:lstStyle/>
                    <a:p>
                      <a:pPr algn="just"/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Тигрята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2710241"/>
                  </a:ext>
                </a:extLst>
              </a:tr>
              <a:tr h="184212">
                <a:tc>
                  <a:txBody>
                    <a:bodyPr/>
                    <a:lstStyle/>
                    <a:p>
                      <a:pPr algn="just"/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Солнечная 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379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1200113"/>
                  </a:ext>
                </a:extLst>
              </a:tr>
              <a:tr h="184212">
                <a:tc>
                  <a:txBody>
                    <a:bodyPr/>
                    <a:lstStyle/>
                    <a:p>
                      <a:pPr algn="just"/>
                      <a:r>
                        <a:rPr lang="ru-RU" sz="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Цветочная 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410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0355808"/>
                  </a:ext>
                </a:extLst>
              </a:tr>
              <a:tr h="92106">
                <a:tc>
                  <a:txBody>
                    <a:bodyPr/>
                    <a:lstStyle/>
                    <a:p>
                      <a:pPr algn="just"/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Крохи 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449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</a:p>
                    <a:p>
                      <a:pPr algn="ctr"/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9455329"/>
                  </a:ext>
                </a:extLst>
              </a:tr>
              <a:tr h="184212">
                <a:tc>
                  <a:txBody>
                    <a:bodyPr/>
                    <a:lstStyle/>
                    <a:p>
                      <a:pPr algn="just"/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Садовая 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70-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539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7844045"/>
                  </a:ext>
                </a:extLst>
              </a:tr>
              <a:tr h="184212">
                <a:tc>
                  <a:txBody>
                    <a:bodyPr/>
                    <a:lstStyle/>
                    <a:p>
                      <a:pPr algn="just"/>
                      <a:r>
                        <a:rPr lang="ru-RU" sz="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Шалунишки 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636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5683684"/>
                  </a:ext>
                </a:extLst>
              </a:tr>
              <a:tr h="184212">
                <a:tc>
                  <a:txBody>
                    <a:bodyPr/>
                    <a:lstStyle/>
                    <a:p>
                      <a:pPr algn="just"/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Курносики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574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1462988"/>
                  </a:ext>
                </a:extLst>
              </a:tr>
              <a:tr h="184212">
                <a:tc>
                  <a:txBody>
                    <a:bodyPr/>
                    <a:lstStyle/>
                    <a:p>
                      <a:pPr algn="just"/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Затейники 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532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2940721"/>
                  </a:ext>
                </a:extLst>
              </a:tr>
              <a:tr h="184212">
                <a:tc>
                  <a:txBody>
                    <a:bodyPr/>
                    <a:lstStyle/>
                    <a:p>
                      <a:pPr algn="just"/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Звездочки 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585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6435423"/>
                  </a:ext>
                </a:extLst>
              </a:tr>
              <a:tr h="92106">
                <a:tc>
                  <a:txBody>
                    <a:bodyPr/>
                    <a:lstStyle/>
                    <a:p>
                      <a:pPr algn="just"/>
                      <a:r>
                        <a:rPr lang="ru-RU" sz="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Знайки</a:t>
                      </a:r>
                      <a:r>
                        <a:rPr lang="ru-RU" sz="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610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</a:p>
                    <a:p>
                      <a:pPr algn="ctr"/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545854"/>
                  </a:ext>
                </a:extLst>
              </a:tr>
              <a:tr h="184212">
                <a:tc>
                  <a:txBody>
                    <a:bodyPr/>
                    <a:lstStyle/>
                    <a:p>
                      <a:pPr algn="just"/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Крепыши 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573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742655"/>
                  </a:ext>
                </a:extLst>
              </a:tr>
              <a:tr h="184212">
                <a:tc>
                  <a:txBody>
                    <a:bodyPr/>
                    <a:lstStyle/>
                    <a:p>
                      <a:pPr algn="just"/>
                      <a:r>
                        <a:rPr lang="ru-RU" sz="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Почемучки 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594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9607421"/>
                  </a:ext>
                </a:extLst>
              </a:tr>
              <a:tr h="184212">
                <a:tc>
                  <a:txBody>
                    <a:bodyPr/>
                    <a:lstStyle/>
                    <a:p>
                      <a:pPr algn="just"/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Топатушки 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554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1224913"/>
                  </a:ext>
                </a:extLst>
              </a:tr>
              <a:tr h="184212">
                <a:tc>
                  <a:txBody>
                    <a:bodyPr/>
                    <a:lstStyle/>
                    <a:p>
                      <a:pPr algn="just"/>
                      <a:r>
                        <a:rPr lang="ru-RU" sz="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Капитошки</a:t>
                      </a:r>
                      <a:r>
                        <a:rPr lang="ru-RU" sz="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434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5621903"/>
                  </a:ext>
                </a:extLst>
              </a:tr>
              <a:tr h="184212">
                <a:tc>
                  <a:txBody>
                    <a:bodyPr/>
                    <a:lstStyle/>
                    <a:p>
                      <a:pPr algn="just"/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Гномики 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421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5051570"/>
                  </a:ext>
                </a:extLst>
              </a:tr>
              <a:tr h="184212">
                <a:tc>
                  <a:txBody>
                    <a:bodyPr/>
                    <a:lstStyle/>
                    <a:p>
                      <a:pPr algn="just"/>
                      <a:r>
                        <a:rPr lang="ru-RU" sz="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Карапузики 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594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55" marR="35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19667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7501936"/>
      </p:ext>
    </p:extLst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9502"/>
            <a:ext cx="8229600" cy="3394472"/>
          </a:xfrm>
        </p:spPr>
        <p:txBody>
          <a:bodyPr>
            <a:normAutofit fontScale="92500"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ru-RU" sz="21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Выводы: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21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Таким </a:t>
            </a: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образом, </a:t>
            </a:r>
            <a:r>
              <a:rPr lang="ru-RU" sz="21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лечебно-профилактическую деятельность за 2023-2024 можно считать эффективной, но н</a:t>
            </a:r>
            <a:r>
              <a:rPr lang="ru-RU" sz="21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аряду </a:t>
            </a: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 проделанной работой есть и нерешенные проблемы.  В следующем учебном году приоритетными вопросами по данному направлению остаются:</a:t>
            </a:r>
            <a:endParaRPr lang="ru-RU" sz="21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Реализация системы работы по укреплению и сохранению здоровья.</a:t>
            </a:r>
            <a:endParaRPr lang="ru-RU" sz="2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Совершенствование знаний детей в здоровом образе жизни, привитие интереса к физкультуре и спорту. Формирование потребности ЗОЖ.</a:t>
            </a:r>
            <a:endParaRPr lang="ru-RU" sz="2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3.Корректировка совместной работы ГБДОУ и семьи по вопросам укрепления и сохранения здоровья воспитанников их физического развития.</a:t>
            </a:r>
            <a:endParaRPr lang="ru-RU" sz="2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01241"/>
      </p:ext>
    </p:extLst>
  </p:cSld>
  <p:clrMapOvr>
    <a:masterClrMapping/>
  </p:clrMapOvr>
  <p:transition advClick="0"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6618</TotalTime>
  <Words>1731</Words>
  <Application>Microsoft Office PowerPoint</Application>
  <PresentationFormat>Экран (16:9)</PresentationFormat>
  <Paragraphs>856</Paragraphs>
  <Slides>30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8" baseType="lpstr">
      <vt:lpstr>Arial</vt:lpstr>
      <vt:lpstr>Calibri</vt:lpstr>
      <vt:lpstr>commissioner</vt:lpstr>
      <vt:lpstr>Monotype Corsiva</vt:lpstr>
      <vt:lpstr>Symbol</vt:lpstr>
      <vt:lpstr>Times New Roman</vt:lpstr>
      <vt:lpstr>Wingdings</vt:lpstr>
      <vt:lpstr>Тема Office</vt:lpstr>
      <vt:lpstr> </vt:lpstr>
      <vt:lpstr>В 2023-2024 учебном году работа коллектива была направлена на достижение цели: «Обеспечение устойчивого развития дошкольного образовательного учреждения, путем повышения доступности, эффективности и качества образовательных услуг, создание условий для полноценного гармоничного развития и воспитания каждого ребенка в зависимости от его индивидуальных возможностей в соответствие с требованиями современной образовательной политики». 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 лечебно-профилактической деятельности (анализ заболеваемости по группам на одного ребёнка)</vt:lpstr>
      <vt:lpstr>Результаты  лечебно-профилактической деятельности (анализ посещаемости 63%)</vt:lpstr>
      <vt:lpstr>Презентация PowerPoint</vt:lpstr>
      <vt:lpstr>Задачи ГБДОУ № 11 в 2023-2024 учебном году 1. «Обновить теоретические знания педагогов в вопросах организации образовательной деятельности с воспитанниками разного возраста в соответствии с требованиями ФОП и ФАОП»</vt:lpstr>
      <vt:lpstr>2. «Определить формы, методы, средства реализации программы воспитания, как части ФОП (ФАОП)»</vt:lpstr>
      <vt:lpstr>3. «Продолжать внедрение в образовательный процесс  проектной технологии»</vt:lpstr>
      <vt:lpstr>Презентация PowerPoint</vt:lpstr>
      <vt:lpstr>Результативность образовательного процесса по возрастным группам в  2023-2024 учебном году</vt:lpstr>
      <vt:lpstr>Реализация образовательной программы по образовательным областям в 2023-2024 учебном году</vt:lpstr>
      <vt:lpstr>Презентация PowerPoint</vt:lpstr>
      <vt:lpstr>Презентация PowerPoint</vt:lpstr>
      <vt:lpstr>Результаты коррекционной работы в группах для детей с ТНР 2023-2024 г</vt:lpstr>
      <vt:lpstr>Результаты коррекционной работы в группах для детей с ЗПР 2023-2024 г</vt:lpstr>
      <vt:lpstr>        </vt:lpstr>
      <vt:lpstr>        </vt:lpstr>
      <vt:lpstr>Количественные результаты диагностики готовности к школе: «Психолого-педагогическая оценка готовности к началу школьного обучения», авторы: Н.Я. Семаго, М.М. Семаго </vt:lpstr>
      <vt:lpstr>Количественные результаты диагностики готовности к школе: «Психолого-педагогическая оценка готовности к началу школьного обучения», авторы: Н.Я. Семаго, М.М. Семаго </vt:lpstr>
      <vt:lpstr>Сравнительный анализ общей готовности к школе отражен в графике (данные в %):</vt:lpstr>
      <vt:lpstr> Важным компонентом готовности к школьному обучению является мотивационная и личностная готовность.  Общие показатели уровня психосоциальной зрелости   </vt:lpstr>
      <vt:lpstr> Общие показатели сформированности внутренней позиции школьника (мотивационная готовность) </vt:lpstr>
      <vt:lpstr>Результаты конкурсного движения</vt:lpstr>
      <vt:lpstr>Вывод: Результаты анкетирования показали высокий уровень информированности и удовлетворённости родителей работой ГБДОУ № 11 и средний уровень вовлечённости родителей в деятельность учреждения.</vt:lpstr>
      <vt:lpstr>Вывод: 90% педагогов удовлетворены деятельностью ДОУ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detsad11_05</cp:lastModifiedBy>
  <cp:revision>366</cp:revision>
  <cp:lastPrinted>2024-06-05T13:09:48Z</cp:lastPrinted>
  <dcterms:created xsi:type="dcterms:W3CDTF">2018-01-15T20:25:45Z</dcterms:created>
  <dcterms:modified xsi:type="dcterms:W3CDTF">2024-06-06T11:13:33Z</dcterms:modified>
</cp:coreProperties>
</file>